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Lst>
  <p:sldSz cy="6858000" cx="12192000"/>
  <p:notesSz cx="6858000" cy="9144000"/>
  <p:embeddedFontLst>
    <p:embeddedFont>
      <p:font typeface="Roboto"/>
      <p:regular r:id="rId62"/>
      <p:bold r:id="rId63"/>
      <p:italic r:id="rId64"/>
      <p:boldItalic r:id="rId65"/>
    </p:embeddedFont>
    <p:embeddedFont>
      <p:font typeface="PT Sans"/>
      <p:regular r:id="rId66"/>
      <p:bold r:id="rId67"/>
      <p:italic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regular.fntdata"/><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7.xml"/><Relationship Id="rId66" Type="http://schemas.openxmlformats.org/officeDocument/2006/relationships/font" Target="fonts/PTSans-regular.fntdata"/><Relationship Id="rId21" Type="http://schemas.openxmlformats.org/officeDocument/2006/relationships/slide" Target="slides/slide16.xml"/><Relationship Id="rId65" Type="http://schemas.openxmlformats.org/officeDocument/2006/relationships/font" Target="fonts/Roboto-boldItalic.fntdata"/><Relationship Id="rId24" Type="http://schemas.openxmlformats.org/officeDocument/2006/relationships/slide" Target="slides/slide19.xml"/><Relationship Id="rId68" Type="http://schemas.openxmlformats.org/officeDocument/2006/relationships/font" Target="fonts/PTSans-italic.fntdata"/><Relationship Id="rId23" Type="http://schemas.openxmlformats.org/officeDocument/2006/relationships/slide" Target="slides/slide18.xml"/><Relationship Id="rId67" Type="http://schemas.openxmlformats.org/officeDocument/2006/relationships/font" Target="fonts/PTSans-bold.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PTSans-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AU"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3f44b4614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3f44b4614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73f44b4614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3f44b4614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3f44b4614_1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73f44b4614_1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3f44b4614_1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3f44b4614_1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g73f44b4614_1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7b5ea2d2e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7b5ea2d2e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7b5ea2d2e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95dc5b0c2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95dc5b0c2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95dc5b0c2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73f44b4614_1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73f44b4614_1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73f44b4614_1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73f44b4614_1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3f44b4614_1_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73f44b4614_1_5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73f44b4614_1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3f44b4614_1_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73f44b4614_1_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95dc5b0c23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95dc5b0c23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95dc5b0c23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7c442284c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c442284c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7c442284c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aee30421c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3" name="Google Shape;303;gaee30421c6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aee30421c6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aee30421c6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gaee30421c6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aee30421c6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aee30421c6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aee30421c6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aee30421c6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aee30421c6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gaee30421c6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aee30421c6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aee30421c6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gaee30421c6_0_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aee30421c6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aee30421c6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gaee30421c6_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aee30421c6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aee30421c6_0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aee30421c6_0_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aee30421c6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aee30421c6_0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gaee30421c6_0_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aee30421c6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aee30421c6_0_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gaee30421c6_0_5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aee30421c6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aee30421c6_0_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aee30421c6_0_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9719570d7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9719570d7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9719570d7e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95dc5b0c23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95dc5b0c23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2" name="Google Shape;392;g95dc5b0c23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aee30421c6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aee30421c6_0_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gaee30421c6_0_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aee30421c6_0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aee30421c6_0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gaee30421c6_0_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aee30421c6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aee30421c6_0_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gaee30421c6_0_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aee30421c6_0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aee30421c6_0_1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2" name="Google Shape;432;gaee30421c6_0_1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aee30421c6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aee30421c6_0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gaee30421c6_0_1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aee30421c6_0_1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aee30421c6_0_1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gaee30421c6_0_1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970e921306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970e921306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1" name="Google Shape;461;g970e921306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73f44b4614_1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73f44b4614_1_9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g73f44b4614_1_9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89ed2dd173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89ed2dd173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g89ed2dd173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4" name="Google Shape;154;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73f44b4614_1_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73f44b4614_1_1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5" name="Google Shape;485;g73f44b4614_1_1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73f44b4614_1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73f44b4614_1_1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g73f44b4614_1_1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73fa92afc5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73fa92afc5_0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1" name="Google Shape;501;g73fa92afc5_0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73f44b4614_1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73f44b4614_1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8" name="Google Shape;508;g73f44b4614_1_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8704e040f2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8704e040f2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6" name="Google Shape;516;g8704e040f2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73f44b4614_1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73f44b4614_1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4" name="Google Shape;524;g73f44b4614_1_1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73f44b4614_1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73f44b4614_1_1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g73f44b4614_1_1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73f44b4614_1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73f44b4614_1_1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0" name="Google Shape;540;g73f44b4614_1_1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8eeee0249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8eeee0249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8" name="Google Shape;548;g8eeee0249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73f44b4614_1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73f44b4614_1_1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9" name="Google Shape;559;g73f44b4614_1_1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ee30421a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ee30421a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aee30421a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73f44b4614_1_1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73f44b4614_1_1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7" name="Google Shape;567;g73f44b4614_1_15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81998bafd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81998bafd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5" name="Google Shape;575;g81998bafd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73f44b4614_1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73f44b4614_1_1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3" name="Google Shape;583;g73f44b4614_1_1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73f44b4614_1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73f44b4614_1_1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1" name="Google Shape;591;g73f44b4614_1_1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73f44b4614_1_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73f44b4614_1_1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0" name="Google Shape;600;g73f44b4614_1_1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9719570d7e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9719570d7e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8" name="Google Shape;608;g9719570d7e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7" name="Google Shape;61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70e921306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70e921306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970e921306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039c548e2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039c548e2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c039c548e2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c1048811e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c1048811ec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gc1048811ec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039c548e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039c548e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c039c548e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tx">
  <p:cSld name="TITLE_AND_BODY">
    <p:spTree>
      <p:nvGrpSpPr>
        <p:cNvPr id="15" name="Shape 15"/>
        <p:cNvGrpSpPr/>
        <p:nvPr/>
      </p:nvGrpSpPr>
      <p:grpSpPr>
        <a:xfrm>
          <a:off x="0" y="0"/>
          <a:ext cx="0" cy="0"/>
          <a:chOff x="0" y="0"/>
          <a:chExt cx="0" cy="0"/>
        </a:xfrm>
      </p:grpSpPr>
      <p:sp>
        <p:nvSpPr>
          <p:cNvPr id="16" name="Google Shape;16;p2"/>
          <p:cNvSpPr txBox="1"/>
          <p:nvPr/>
        </p:nvSpPr>
        <p:spPr>
          <a:xfrm>
            <a:off x="3735454" y="6356350"/>
            <a:ext cx="4721092" cy="307300"/>
          </a:xfrm>
          <a:prstGeom prst="rect">
            <a:avLst/>
          </a:prstGeom>
          <a:noFill/>
          <a:ln>
            <a:noFill/>
          </a:ln>
        </p:spPr>
        <p:txBody>
          <a:bodyPr anchorCtr="0" anchor="t" bIns="45675" lIns="45675" spcFirstLastPara="1" rIns="45675" wrap="square" tIns="45675">
            <a:noAutofit/>
          </a:bodyPr>
          <a:lstStyle/>
          <a:p>
            <a:pPr indent="0" lvl="0" marL="0" marR="0" rtl="0" algn="ctr">
              <a:lnSpc>
                <a:spcPct val="100000"/>
              </a:lnSpc>
              <a:spcBef>
                <a:spcPts val="0"/>
              </a:spcBef>
              <a:spcAft>
                <a:spcPts val="0"/>
              </a:spcAft>
              <a:buNone/>
            </a:pPr>
            <a:r>
              <a:rPr b="0" i="0" lang="en-AU" sz="1400" u="none" cap="none" strike="noStrike">
                <a:solidFill>
                  <a:srgbClr val="595959"/>
                </a:solidFill>
                <a:latin typeface="Arial"/>
                <a:ea typeface="Arial"/>
                <a:cs typeface="Arial"/>
                <a:sym typeface="Arial"/>
              </a:rPr>
              <a:t>© 20</a:t>
            </a:r>
            <a:r>
              <a:rPr lang="en-AU">
                <a:solidFill>
                  <a:srgbClr val="595959"/>
                </a:solidFill>
              </a:rPr>
              <a:t>21</a:t>
            </a:r>
            <a:r>
              <a:rPr b="0" i="0" lang="en-AU" sz="1400" u="none" cap="none" strike="noStrike">
                <a:solidFill>
                  <a:srgbClr val="595959"/>
                </a:solidFill>
                <a:latin typeface="Arial"/>
                <a:ea typeface="Arial"/>
                <a:cs typeface="Arial"/>
                <a:sym typeface="Arial"/>
              </a:rPr>
              <a:t> Institute of Data</a:t>
            </a:r>
            <a:endParaRPr b="0" i="0" sz="1400" u="none" cap="none" strike="noStrike">
              <a:solidFill>
                <a:srgbClr val="595959"/>
              </a:solidFill>
              <a:latin typeface="Arial"/>
              <a:ea typeface="Arial"/>
              <a:cs typeface="Arial"/>
              <a:sym typeface="Arial"/>
            </a:endParaRPr>
          </a:p>
        </p:txBody>
      </p:sp>
      <p:sp>
        <p:nvSpPr>
          <p:cNvPr id="17" name="Google Shape;17;p2"/>
          <p:cNvSpPr txBox="1"/>
          <p:nvPr>
            <p:ph idx="12" type="sldNum"/>
          </p:nvPr>
        </p:nvSpPr>
        <p:spPr>
          <a:xfrm>
            <a:off x="11095219" y="6404313"/>
            <a:ext cx="258582" cy="269199"/>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sz="1200">
                <a:solidFill>
                  <a:srgbClr val="888888"/>
                </a:solidFill>
              </a:defRPr>
            </a:lvl1pPr>
            <a:lvl2pPr indent="0" lvl="1" marL="0" algn="r">
              <a:lnSpc>
                <a:spcPct val="100000"/>
              </a:lnSpc>
              <a:spcBef>
                <a:spcPts val="0"/>
              </a:spcBef>
              <a:spcAft>
                <a:spcPts val="0"/>
              </a:spcAft>
              <a:buSzPts val="1200"/>
              <a:buNone/>
              <a:defRPr sz="1200">
                <a:solidFill>
                  <a:srgbClr val="888888"/>
                </a:solidFill>
              </a:defRPr>
            </a:lvl2pPr>
            <a:lvl3pPr indent="0" lvl="2" marL="0" algn="r">
              <a:lnSpc>
                <a:spcPct val="100000"/>
              </a:lnSpc>
              <a:spcBef>
                <a:spcPts val="0"/>
              </a:spcBef>
              <a:spcAft>
                <a:spcPts val="0"/>
              </a:spcAft>
              <a:buSzPts val="1200"/>
              <a:buNone/>
              <a:defRPr sz="1200">
                <a:solidFill>
                  <a:srgbClr val="888888"/>
                </a:solidFill>
              </a:defRPr>
            </a:lvl3pPr>
            <a:lvl4pPr indent="0" lvl="3" marL="0" algn="r">
              <a:lnSpc>
                <a:spcPct val="100000"/>
              </a:lnSpc>
              <a:spcBef>
                <a:spcPts val="0"/>
              </a:spcBef>
              <a:spcAft>
                <a:spcPts val="0"/>
              </a:spcAft>
              <a:buSzPts val="1200"/>
              <a:buNone/>
              <a:defRPr sz="1200">
                <a:solidFill>
                  <a:srgbClr val="888888"/>
                </a:solidFill>
              </a:defRPr>
            </a:lvl4pPr>
            <a:lvl5pPr indent="0" lvl="4" marL="0" algn="r">
              <a:lnSpc>
                <a:spcPct val="100000"/>
              </a:lnSpc>
              <a:spcBef>
                <a:spcPts val="0"/>
              </a:spcBef>
              <a:spcAft>
                <a:spcPts val="0"/>
              </a:spcAft>
              <a:buSzPts val="1200"/>
              <a:buNone/>
              <a:defRPr sz="1200">
                <a:solidFill>
                  <a:srgbClr val="888888"/>
                </a:solidFill>
              </a:defRPr>
            </a:lvl5pPr>
            <a:lvl6pPr indent="0" lvl="5" marL="0" algn="r">
              <a:lnSpc>
                <a:spcPct val="100000"/>
              </a:lnSpc>
              <a:spcBef>
                <a:spcPts val="0"/>
              </a:spcBef>
              <a:spcAft>
                <a:spcPts val="0"/>
              </a:spcAft>
              <a:buSzPts val="1200"/>
              <a:buNone/>
              <a:defRPr sz="1200">
                <a:solidFill>
                  <a:srgbClr val="888888"/>
                </a:solidFill>
              </a:defRPr>
            </a:lvl6pPr>
            <a:lvl7pPr indent="0" lvl="6" marL="0" algn="r">
              <a:lnSpc>
                <a:spcPct val="100000"/>
              </a:lnSpc>
              <a:spcBef>
                <a:spcPts val="0"/>
              </a:spcBef>
              <a:spcAft>
                <a:spcPts val="0"/>
              </a:spcAft>
              <a:buSzPts val="1200"/>
              <a:buNone/>
              <a:defRPr sz="1200">
                <a:solidFill>
                  <a:srgbClr val="888888"/>
                </a:solidFill>
              </a:defRPr>
            </a:lvl7pPr>
            <a:lvl8pPr indent="0" lvl="7" marL="0" algn="r">
              <a:lnSpc>
                <a:spcPct val="100000"/>
              </a:lnSpc>
              <a:spcBef>
                <a:spcPts val="0"/>
              </a:spcBef>
              <a:spcAft>
                <a:spcPts val="0"/>
              </a:spcAft>
              <a:buSzPts val="1200"/>
              <a:buNone/>
              <a:defRPr sz="1200">
                <a:solidFill>
                  <a:srgbClr val="888888"/>
                </a:solidFill>
              </a:defRPr>
            </a:lvl8pPr>
            <a:lvl9pPr indent="0" lvl="8" marL="0" algn="r">
              <a:lnSpc>
                <a:spcPct val="100000"/>
              </a:lnSpc>
              <a:spcBef>
                <a:spcPts val="0"/>
              </a:spcBef>
              <a:spcAft>
                <a:spcPts val="0"/>
              </a:spcAft>
              <a:buSzPts val="1200"/>
              <a:buNone/>
              <a:defRPr sz="1200">
                <a:solidFill>
                  <a:srgbClr val="888888"/>
                </a:solidFill>
              </a:defRPr>
            </a:lvl9pPr>
          </a:lstStyle>
          <a:p>
            <a:pPr indent="0" lvl="0" marL="0" rtl="0" algn="r">
              <a:spcBef>
                <a:spcPts val="0"/>
              </a:spcBef>
              <a:spcAft>
                <a:spcPts val="0"/>
              </a:spcAft>
              <a:buNone/>
            </a:pPr>
            <a:fld id="{00000000-1234-1234-1234-123412341234}" type="slidenum">
              <a:rPr lang="en-AU"/>
              <a:t>‹#›</a:t>
            </a:fld>
            <a:endParaRPr b="0" i="0" u="none" cap="none" strike="noStrike">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7" name="Shape 77"/>
        <p:cNvGrpSpPr/>
        <p:nvPr/>
      </p:nvGrpSpPr>
      <p:grpSpPr>
        <a:xfrm>
          <a:off x="0" y="0"/>
          <a:ext cx="0" cy="0"/>
          <a:chOff x="0" y="0"/>
          <a:chExt cx="0" cy="0"/>
        </a:xfrm>
      </p:grpSpPr>
      <p:sp>
        <p:nvSpPr>
          <p:cNvPr id="78" name="Google Shape;7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3" name="Shape 83"/>
        <p:cNvGrpSpPr/>
        <p:nvPr/>
      </p:nvGrpSpPr>
      <p:grpSpPr>
        <a:xfrm>
          <a:off x="0" y="0"/>
          <a:ext cx="0" cy="0"/>
          <a:chOff x="0" y="0"/>
          <a:chExt cx="0" cy="0"/>
        </a:xfrm>
      </p:grpSpPr>
      <p:sp>
        <p:nvSpPr>
          <p:cNvPr id="84" name="Google Shape;84;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ck Title black">
  <p:cSld name="Slide Deck Title black">
    <p:bg>
      <p:bgPr>
        <a:solidFill>
          <a:schemeClr val="dk1"/>
        </a:solidFill>
      </p:bgPr>
    </p:bg>
    <p:spTree>
      <p:nvGrpSpPr>
        <p:cNvPr id="89" name="Shape 89"/>
        <p:cNvGrpSpPr/>
        <p:nvPr/>
      </p:nvGrpSpPr>
      <p:grpSpPr>
        <a:xfrm>
          <a:off x="0" y="0"/>
          <a:ext cx="0" cy="0"/>
          <a:chOff x="0" y="0"/>
          <a:chExt cx="0" cy="0"/>
        </a:xfrm>
      </p:grpSpPr>
      <p:sp>
        <p:nvSpPr>
          <p:cNvPr id="90" name="Google Shape;90;p13"/>
          <p:cNvSpPr txBox="1"/>
          <p:nvPr>
            <p:ph type="title"/>
          </p:nvPr>
        </p:nvSpPr>
        <p:spPr>
          <a:xfrm>
            <a:off x="924361" y="275499"/>
            <a:ext cx="10709835" cy="168393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7200"/>
              <a:buFont typeface="Calibri"/>
              <a:buNone/>
              <a:defRPr sz="7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13"/>
          <p:cNvSpPr txBox="1"/>
          <p:nvPr>
            <p:ph idx="1" type="body"/>
          </p:nvPr>
        </p:nvSpPr>
        <p:spPr>
          <a:xfrm>
            <a:off x="924361" y="2743200"/>
            <a:ext cx="10709835" cy="383003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400"/>
              <a:buNone/>
              <a:defRPr sz="2400">
                <a:solidFill>
                  <a:srgbClr val="A5A5A5"/>
                </a:solidFill>
              </a:defRPr>
            </a:lvl1pPr>
            <a:lvl2pPr indent="-381000" lvl="1" marL="914400" algn="l">
              <a:lnSpc>
                <a:spcPct val="90000"/>
              </a:lnSpc>
              <a:spcBef>
                <a:spcPts val="500"/>
              </a:spcBef>
              <a:spcAft>
                <a:spcPts val="0"/>
              </a:spcAft>
              <a:buClr>
                <a:srgbClr val="A5A5A5"/>
              </a:buClr>
              <a:buSzPts val="2400"/>
              <a:buChar char="•"/>
              <a:defRPr sz="2400">
                <a:solidFill>
                  <a:srgbClr val="A5A5A5"/>
                </a:solidFill>
              </a:defRPr>
            </a:lvl2pPr>
            <a:lvl3pPr indent="-381000" lvl="2" marL="1371600" algn="l">
              <a:lnSpc>
                <a:spcPct val="90000"/>
              </a:lnSpc>
              <a:spcBef>
                <a:spcPts val="500"/>
              </a:spcBef>
              <a:spcAft>
                <a:spcPts val="0"/>
              </a:spcAft>
              <a:buClr>
                <a:srgbClr val="A5A5A5"/>
              </a:buClr>
              <a:buSzPts val="2400"/>
              <a:buChar char="•"/>
              <a:defRPr sz="2400">
                <a:solidFill>
                  <a:srgbClr val="A5A5A5"/>
                </a:solidFill>
              </a:defRPr>
            </a:lvl3pPr>
            <a:lvl4pPr indent="-381000" lvl="3" marL="1828800" algn="l">
              <a:lnSpc>
                <a:spcPct val="90000"/>
              </a:lnSpc>
              <a:spcBef>
                <a:spcPts val="500"/>
              </a:spcBef>
              <a:spcAft>
                <a:spcPts val="0"/>
              </a:spcAft>
              <a:buClr>
                <a:srgbClr val="A5A5A5"/>
              </a:buClr>
              <a:buSzPts val="2400"/>
              <a:buChar char="•"/>
              <a:defRPr sz="2400">
                <a:solidFill>
                  <a:srgbClr val="A5A5A5"/>
                </a:solidFill>
              </a:defRPr>
            </a:lvl4pPr>
            <a:lvl5pPr indent="-381000" lvl="4" marL="2286000" algn="l">
              <a:lnSpc>
                <a:spcPct val="90000"/>
              </a:lnSpc>
              <a:spcBef>
                <a:spcPts val="500"/>
              </a:spcBef>
              <a:spcAft>
                <a:spcPts val="0"/>
              </a:spcAft>
              <a:buClr>
                <a:srgbClr val="A5A5A5"/>
              </a:buClr>
              <a:buSzPts val="2400"/>
              <a:buChar char="•"/>
              <a:defRPr sz="2400">
                <a:solidFill>
                  <a:srgbClr val="A5A5A5"/>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white 1-column">
  <p:cSld name="Section Title white 1-column">
    <p:spTree>
      <p:nvGrpSpPr>
        <p:cNvPr id="92" name="Shape 92"/>
        <p:cNvGrpSpPr/>
        <p:nvPr/>
      </p:nvGrpSpPr>
      <p:grpSpPr>
        <a:xfrm>
          <a:off x="0" y="0"/>
          <a:ext cx="0" cy="0"/>
          <a:chOff x="0" y="0"/>
          <a:chExt cx="0" cy="0"/>
        </a:xfrm>
      </p:grpSpPr>
      <p:sp>
        <p:nvSpPr>
          <p:cNvPr id="93" name="Google Shape;93;p14"/>
          <p:cNvSpPr txBox="1"/>
          <p:nvPr>
            <p:ph type="title"/>
          </p:nvPr>
        </p:nvSpPr>
        <p:spPr>
          <a:xfrm>
            <a:off x="3142051" y="275499"/>
            <a:ext cx="8440349"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4"/>
          <p:cNvSpPr txBox="1"/>
          <p:nvPr>
            <p:ph idx="1" type="body"/>
          </p:nvPr>
        </p:nvSpPr>
        <p:spPr>
          <a:xfrm>
            <a:off x="3142051" y="1745524"/>
            <a:ext cx="8440349"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500"/>
              </a:spcBef>
              <a:spcAft>
                <a:spcPts val="0"/>
              </a:spcAft>
              <a:buClr>
                <a:srgbClr val="3F3F3F"/>
              </a:buClr>
              <a:buSzPts val="2400"/>
              <a:buChar char="•"/>
              <a:defRPr sz="2400">
                <a:solidFill>
                  <a:srgbClr val="3F3F3F"/>
                </a:solidFill>
              </a:defRPr>
            </a:lvl2pPr>
            <a:lvl3pPr indent="-381000" lvl="2" marL="1371600" algn="l">
              <a:lnSpc>
                <a:spcPct val="90000"/>
              </a:lnSpc>
              <a:spcBef>
                <a:spcPts val="500"/>
              </a:spcBef>
              <a:spcAft>
                <a:spcPts val="0"/>
              </a:spcAft>
              <a:buClr>
                <a:srgbClr val="3F3F3F"/>
              </a:buClr>
              <a:buSzPts val="2400"/>
              <a:buChar char="•"/>
              <a:defRPr sz="2400">
                <a:solidFill>
                  <a:srgbClr val="3F3F3F"/>
                </a:solidFill>
              </a:defRPr>
            </a:lvl3pPr>
            <a:lvl4pPr indent="-381000" lvl="3" marL="1828800" algn="l">
              <a:lnSpc>
                <a:spcPct val="90000"/>
              </a:lnSpc>
              <a:spcBef>
                <a:spcPts val="500"/>
              </a:spcBef>
              <a:spcAft>
                <a:spcPts val="0"/>
              </a:spcAft>
              <a:buClr>
                <a:srgbClr val="3F3F3F"/>
              </a:buClr>
              <a:buSzPts val="2400"/>
              <a:buChar char="•"/>
              <a:defRPr sz="2400">
                <a:solidFill>
                  <a:srgbClr val="3F3F3F"/>
                </a:solidFill>
              </a:defRPr>
            </a:lvl4pPr>
            <a:lvl5pPr indent="-381000" lvl="4" marL="2286000" algn="l">
              <a:lnSpc>
                <a:spcPct val="90000"/>
              </a:lnSpc>
              <a:spcBef>
                <a:spcPts val="500"/>
              </a:spcBef>
              <a:spcAft>
                <a:spcPts val="0"/>
              </a:spcAft>
              <a:buClr>
                <a:srgbClr val="3F3F3F"/>
              </a:buClr>
              <a:buSzPts val="2400"/>
              <a:buChar char="•"/>
              <a:defRPr sz="2400">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95" name="Google Shape;95;p14"/>
          <p:cNvCxnSpPr/>
          <p:nvPr/>
        </p:nvCxnSpPr>
        <p:spPr>
          <a:xfrm>
            <a:off x="2842477" y="276934"/>
            <a:ext cx="0" cy="6296299"/>
          </a:xfrm>
          <a:prstGeom prst="straightConnector1">
            <a:avLst/>
          </a:prstGeom>
          <a:noFill/>
          <a:ln cap="flat" cmpd="sng" w="12700">
            <a:solidFill>
              <a:schemeClr val="dk1"/>
            </a:solidFill>
            <a:prstDash val="solid"/>
            <a:miter lim="800000"/>
            <a:headEnd len="sm" w="sm" type="none"/>
            <a:tailEnd len="sm" w="sm" type="none"/>
          </a:ln>
        </p:spPr>
      </p:cxnSp>
      <p:sp>
        <p:nvSpPr>
          <p:cNvPr id="96" name="Google Shape;96;p14"/>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black 1-column">
  <p:cSld name="Section Title black 1-column">
    <p:bg>
      <p:bgPr>
        <a:solidFill>
          <a:schemeClr val="dk1"/>
        </a:solidFill>
      </p:bgPr>
    </p:bg>
    <p:spTree>
      <p:nvGrpSpPr>
        <p:cNvPr id="97" name="Shape 97"/>
        <p:cNvGrpSpPr/>
        <p:nvPr/>
      </p:nvGrpSpPr>
      <p:grpSpPr>
        <a:xfrm>
          <a:off x="0" y="0"/>
          <a:ext cx="0" cy="0"/>
          <a:chOff x="0" y="0"/>
          <a:chExt cx="0" cy="0"/>
        </a:xfrm>
      </p:grpSpPr>
      <p:sp>
        <p:nvSpPr>
          <p:cNvPr id="98" name="Google Shape;98;p15"/>
          <p:cNvSpPr txBox="1"/>
          <p:nvPr>
            <p:ph type="title"/>
          </p:nvPr>
        </p:nvSpPr>
        <p:spPr>
          <a:xfrm>
            <a:off x="3142051" y="275499"/>
            <a:ext cx="8440349"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44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5"/>
          <p:cNvSpPr txBox="1"/>
          <p:nvPr>
            <p:ph idx="1" type="body"/>
          </p:nvPr>
        </p:nvSpPr>
        <p:spPr>
          <a:xfrm>
            <a:off x="3142051" y="1745524"/>
            <a:ext cx="8440349"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chemeClr val="lt1"/>
              </a:buClr>
              <a:buSzPts val="2400"/>
              <a:buChar char="•"/>
              <a:defRPr sz="2400">
                <a:solidFill>
                  <a:schemeClr val="lt1"/>
                </a:solidFill>
              </a:defRPr>
            </a:lvl1pPr>
            <a:lvl2pPr indent="-381000" lvl="1" marL="914400" algn="l">
              <a:lnSpc>
                <a:spcPct val="90000"/>
              </a:lnSpc>
              <a:spcBef>
                <a:spcPts val="500"/>
              </a:spcBef>
              <a:spcAft>
                <a:spcPts val="0"/>
              </a:spcAft>
              <a:buClr>
                <a:schemeClr val="lt1"/>
              </a:buClr>
              <a:buSzPts val="2400"/>
              <a:buChar char="•"/>
              <a:defRPr sz="2400">
                <a:solidFill>
                  <a:schemeClr val="lt1"/>
                </a:solidFill>
              </a:defRPr>
            </a:lvl2pPr>
            <a:lvl3pPr indent="-381000" lvl="2" marL="1371600" algn="l">
              <a:lnSpc>
                <a:spcPct val="90000"/>
              </a:lnSpc>
              <a:spcBef>
                <a:spcPts val="500"/>
              </a:spcBef>
              <a:spcAft>
                <a:spcPts val="0"/>
              </a:spcAft>
              <a:buClr>
                <a:schemeClr val="lt1"/>
              </a:buClr>
              <a:buSzPts val="2400"/>
              <a:buChar char="•"/>
              <a:defRPr sz="2400">
                <a:solidFill>
                  <a:schemeClr val="lt1"/>
                </a:solidFill>
              </a:defRPr>
            </a:lvl3pPr>
            <a:lvl4pPr indent="-381000" lvl="3" marL="1828800" algn="l">
              <a:lnSpc>
                <a:spcPct val="90000"/>
              </a:lnSpc>
              <a:spcBef>
                <a:spcPts val="500"/>
              </a:spcBef>
              <a:spcAft>
                <a:spcPts val="0"/>
              </a:spcAft>
              <a:buClr>
                <a:schemeClr val="lt1"/>
              </a:buClr>
              <a:buSzPts val="2400"/>
              <a:buChar char="•"/>
              <a:defRPr sz="2400">
                <a:solidFill>
                  <a:schemeClr val="lt1"/>
                </a:solidFill>
              </a:defRPr>
            </a:lvl4pPr>
            <a:lvl5pPr indent="-381000" lvl="4" marL="2286000" algn="l">
              <a:lnSpc>
                <a:spcPct val="90000"/>
              </a:lnSpc>
              <a:spcBef>
                <a:spcPts val="500"/>
              </a:spcBef>
              <a:spcAft>
                <a:spcPts val="0"/>
              </a:spcAft>
              <a:buClr>
                <a:schemeClr val="lt1"/>
              </a:buClr>
              <a:buSzPts val="2400"/>
              <a:buChar char="•"/>
              <a:defRPr sz="24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00" name="Google Shape;100;p15"/>
          <p:cNvCxnSpPr/>
          <p:nvPr/>
        </p:nvCxnSpPr>
        <p:spPr>
          <a:xfrm>
            <a:off x="2842477" y="276934"/>
            <a:ext cx="0" cy="6296299"/>
          </a:xfrm>
          <a:prstGeom prst="straightConnector1">
            <a:avLst/>
          </a:prstGeom>
          <a:noFill/>
          <a:ln cap="flat" cmpd="sng" w="12700">
            <a:solidFill>
              <a:schemeClr val="lt1"/>
            </a:solidFill>
            <a:prstDash val="solid"/>
            <a:miter lim="800000"/>
            <a:headEnd len="sm" w="sm" type="none"/>
            <a:tailEnd len="sm" w="sm" type="none"/>
          </a:ln>
        </p:spPr>
      </p:cxnSp>
      <p:pic>
        <p:nvPicPr>
          <p:cNvPr id="101" name="Google Shape;101;p15"/>
          <p:cNvPicPr preferRelativeResize="0"/>
          <p:nvPr/>
        </p:nvPicPr>
        <p:blipFill rotWithShape="1">
          <a:blip r:embed="rId2">
            <a:alphaModFix/>
          </a:blip>
          <a:srcRect b="0" l="0" r="0" t="0"/>
          <a:stretch/>
        </p:blipFill>
        <p:spPr>
          <a:xfrm>
            <a:off x="390747" y="275499"/>
            <a:ext cx="2152157" cy="2016907"/>
          </a:xfrm>
          <a:prstGeom prst="rect">
            <a:avLst/>
          </a:prstGeom>
          <a:noFill/>
          <a:ln>
            <a:noFill/>
          </a:ln>
        </p:spPr>
      </p:pic>
      <p:sp>
        <p:nvSpPr>
          <p:cNvPr id="102" name="Google Shape;102;p15"/>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white 2-column">
  <p:cSld name="Section Title white 2-column">
    <p:spTree>
      <p:nvGrpSpPr>
        <p:cNvPr id="103" name="Shape 103"/>
        <p:cNvGrpSpPr/>
        <p:nvPr/>
      </p:nvGrpSpPr>
      <p:grpSpPr>
        <a:xfrm>
          <a:off x="0" y="0"/>
          <a:ext cx="0" cy="0"/>
          <a:chOff x="0" y="0"/>
          <a:chExt cx="0" cy="0"/>
        </a:xfrm>
      </p:grpSpPr>
      <p:sp>
        <p:nvSpPr>
          <p:cNvPr id="104" name="Google Shape;104;p16"/>
          <p:cNvSpPr txBox="1"/>
          <p:nvPr>
            <p:ph type="title"/>
          </p:nvPr>
        </p:nvSpPr>
        <p:spPr>
          <a:xfrm>
            <a:off x="3142051" y="275499"/>
            <a:ext cx="8440349"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6"/>
          <p:cNvSpPr txBox="1"/>
          <p:nvPr>
            <p:ph idx="1" type="body"/>
          </p:nvPr>
        </p:nvSpPr>
        <p:spPr>
          <a:xfrm>
            <a:off x="3142051" y="1745524"/>
            <a:ext cx="8440349"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500"/>
              </a:spcBef>
              <a:spcAft>
                <a:spcPts val="0"/>
              </a:spcAft>
              <a:buClr>
                <a:srgbClr val="3F3F3F"/>
              </a:buClr>
              <a:buSzPts val="2400"/>
              <a:buChar char="•"/>
              <a:defRPr sz="2400">
                <a:solidFill>
                  <a:srgbClr val="3F3F3F"/>
                </a:solidFill>
              </a:defRPr>
            </a:lvl2pPr>
            <a:lvl3pPr indent="-381000" lvl="2" marL="1371600" algn="l">
              <a:lnSpc>
                <a:spcPct val="90000"/>
              </a:lnSpc>
              <a:spcBef>
                <a:spcPts val="500"/>
              </a:spcBef>
              <a:spcAft>
                <a:spcPts val="0"/>
              </a:spcAft>
              <a:buClr>
                <a:srgbClr val="3F3F3F"/>
              </a:buClr>
              <a:buSzPts val="2400"/>
              <a:buChar char="•"/>
              <a:defRPr sz="2400">
                <a:solidFill>
                  <a:srgbClr val="3F3F3F"/>
                </a:solidFill>
              </a:defRPr>
            </a:lvl3pPr>
            <a:lvl4pPr indent="-381000" lvl="3" marL="1828800" algn="l">
              <a:lnSpc>
                <a:spcPct val="90000"/>
              </a:lnSpc>
              <a:spcBef>
                <a:spcPts val="500"/>
              </a:spcBef>
              <a:spcAft>
                <a:spcPts val="0"/>
              </a:spcAft>
              <a:buClr>
                <a:srgbClr val="3F3F3F"/>
              </a:buClr>
              <a:buSzPts val="2400"/>
              <a:buChar char="•"/>
              <a:defRPr sz="2400">
                <a:solidFill>
                  <a:srgbClr val="3F3F3F"/>
                </a:solidFill>
              </a:defRPr>
            </a:lvl4pPr>
            <a:lvl5pPr indent="-381000" lvl="4" marL="2286000" algn="l">
              <a:lnSpc>
                <a:spcPct val="90000"/>
              </a:lnSpc>
              <a:spcBef>
                <a:spcPts val="500"/>
              </a:spcBef>
              <a:spcAft>
                <a:spcPts val="0"/>
              </a:spcAft>
              <a:buClr>
                <a:srgbClr val="3F3F3F"/>
              </a:buClr>
              <a:buSzPts val="2400"/>
              <a:buChar char="•"/>
              <a:defRPr sz="2400">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06" name="Google Shape;106;p16"/>
          <p:cNvCxnSpPr/>
          <p:nvPr/>
        </p:nvCxnSpPr>
        <p:spPr>
          <a:xfrm>
            <a:off x="2842477" y="276934"/>
            <a:ext cx="0" cy="6296299"/>
          </a:xfrm>
          <a:prstGeom prst="straightConnector1">
            <a:avLst/>
          </a:prstGeom>
          <a:noFill/>
          <a:ln cap="flat" cmpd="sng" w="12700">
            <a:solidFill>
              <a:schemeClr val="dk1"/>
            </a:solidFill>
            <a:prstDash val="solid"/>
            <a:miter lim="800000"/>
            <a:headEnd len="sm" w="sm" type="none"/>
            <a:tailEnd len="sm" w="sm" type="none"/>
          </a:ln>
        </p:spPr>
      </p:cxnSp>
      <p:sp>
        <p:nvSpPr>
          <p:cNvPr id="107" name="Google Shape;107;p16"/>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black 2-column">
  <p:cSld name="Section Title black 2-column">
    <p:bg>
      <p:bgPr>
        <a:solidFill>
          <a:schemeClr val="dk1"/>
        </a:solidFill>
      </p:bgPr>
    </p:bg>
    <p:spTree>
      <p:nvGrpSpPr>
        <p:cNvPr id="108" name="Shape 108"/>
        <p:cNvGrpSpPr/>
        <p:nvPr/>
      </p:nvGrpSpPr>
      <p:grpSpPr>
        <a:xfrm>
          <a:off x="0" y="0"/>
          <a:ext cx="0" cy="0"/>
          <a:chOff x="0" y="0"/>
          <a:chExt cx="0" cy="0"/>
        </a:xfrm>
      </p:grpSpPr>
      <p:sp>
        <p:nvSpPr>
          <p:cNvPr id="109" name="Google Shape;109;p17"/>
          <p:cNvSpPr txBox="1"/>
          <p:nvPr>
            <p:ph type="title"/>
          </p:nvPr>
        </p:nvSpPr>
        <p:spPr>
          <a:xfrm>
            <a:off x="3142051" y="275499"/>
            <a:ext cx="8440349"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44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17"/>
          <p:cNvSpPr txBox="1"/>
          <p:nvPr>
            <p:ph idx="1" type="body"/>
          </p:nvPr>
        </p:nvSpPr>
        <p:spPr>
          <a:xfrm>
            <a:off x="3142051" y="1745524"/>
            <a:ext cx="8440349"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chemeClr val="lt1"/>
              </a:buClr>
              <a:buSzPts val="2400"/>
              <a:buChar char="•"/>
              <a:defRPr sz="2400">
                <a:solidFill>
                  <a:schemeClr val="lt1"/>
                </a:solidFill>
              </a:defRPr>
            </a:lvl1pPr>
            <a:lvl2pPr indent="-381000" lvl="1" marL="914400" algn="l">
              <a:lnSpc>
                <a:spcPct val="90000"/>
              </a:lnSpc>
              <a:spcBef>
                <a:spcPts val="500"/>
              </a:spcBef>
              <a:spcAft>
                <a:spcPts val="0"/>
              </a:spcAft>
              <a:buClr>
                <a:schemeClr val="lt1"/>
              </a:buClr>
              <a:buSzPts val="2400"/>
              <a:buChar char="•"/>
              <a:defRPr sz="2400">
                <a:solidFill>
                  <a:schemeClr val="lt1"/>
                </a:solidFill>
              </a:defRPr>
            </a:lvl2pPr>
            <a:lvl3pPr indent="-381000" lvl="2" marL="1371600" algn="l">
              <a:lnSpc>
                <a:spcPct val="90000"/>
              </a:lnSpc>
              <a:spcBef>
                <a:spcPts val="500"/>
              </a:spcBef>
              <a:spcAft>
                <a:spcPts val="0"/>
              </a:spcAft>
              <a:buClr>
                <a:schemeClr val="lt1"/>
              </a:buClr>
              <a:buSzPts val="2400"/>
              <a:buChar char="•"/>
              <a:defRPr sz="2400">
                <a:solidFill>
                  <a:schemeClr val="lt1"/>
                </a:solidFill>
              </a:defRPr>
            </a:lvl3pPr>
            <a:lvl4pPr indent="-381000" lvl="3" marL="1828800" algn="l">
              <a:lnSpc>
                <a:spcPct val="90000"/>
              </a:lnSpc>
              <a:spcBef>
                <a:spcPts val="500"/>
              </a:spcBef>
              <a:spcAft>
                <a:spcPts val="0"/>
              </a:spcAft>
              <a:buClr>
                <a:schemeClr val="lt1"/>
              </a:buClr>
              <a:buSzPts val="2400"/>
              <a:buChar char="•"/>
              <a:defRPr sz="2400">
                <a:solidFill>
                  <a:schemeClr val="lt1"/>
                </a:solidFill>
              </a:defRPr>
            </a:lvl4pPr>
            <a:lvl5pPr indent="-381000" lvl="4" marL="2286000" algn="l">
              <a:lnSpc>
                <a:spcPct val="90000"/>
              </a:lnSpc>
              <a:spcBef>
                <a:spcPts val="500"/>
              </a:spcBef>
              <a:spcAft>
                <a:spcPts val="0"/>
              </a:spcAft>
              <a:buClr>
                <a:schemeClr val="lt1"/>
              </a:buClr>
              <a:buSzPts val="2400"/>
              <a:buChar char="•"/>
              <a:defRPr sz="24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11" name="Google Shape;111;p17"/>
          <p:cNvCxnSpPr/>
          <p:nvPr/>
        </p:nvCxnSpPr>
        <p:spPr>
          <a:xfrm>
            <a:off x="2842477" y="276934"/>
            <a:ext cx="0" cy="6296299"/>
          </a:xfrm>
          <a:prstGeom prst="straightConnector1">
            <a:avLst/>
          </a:prstGeom>
          <a:noFill/>
          <a:ln cap="flat" cmpd="sng" w="12700">
            <a:solidFill>
              <a:schemeClr val="lt1"/>
            </a:solidFill>
            <a:prstDash val="solid"/>
            <a:miter lim="800000"/>
            <a:headEnd len="sm" w="sm" type="none"/>
            <a:tailEnd len="sm" w="sm" type="none"/>
          </a:ln>
        </p:spPr>
      </p:cxnSp>
      <p:sp>
        <p:nvSpPr>
          <p:cNvPr id="112" name="Google Shape;112;p17"/>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hite 1-column">
  <p:cSld name="Title and Content white 1-column">
    <p:spTree>
      <p:nvGrpSpPr>
        <p:cNvPr id="113" name="Shape 113"/>
        <p:cNvGrpSpPr/>
        <p:nvPr/>
      </p:nvGrpSpPr>
      <p:grpSpPr>
        <a:xfrm>
          <a:off x="0" y="0"/>
          <a:ext cx="0" cy="0"/>
          <a:chOff x="0" y="0"/>
          <a:chExt cx="0" cy="0"/>
        </a:xfrm>
      </p:grpSpPr>
      <p:sp>
        <p:nvSpPr>
          <p:cNvPr id="114" name="Google Shape;114;p18"/>
          <p:cNvSpPr txBox="1"/>
          <p:nvPr>
            <p:ph type="title"/>
          </p:nvPr>
        </p:nvSpPr>
        <p:spPr>
          <a:xfrm>
            <a:off x="924361" y="275499"/>
            <a:ext cx="10709835"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18"/>
          <p:cNvSpPr txBox="1"/>
          <p:nvPr>
            <p:ph idx="1" type="body"/>
          </p:nvPr>
        </p:nvSpPr>
        <p:spPr>
          <a:xfrm>
            <a:off x="924361" y="1745524"/>
            <a:ext cx="10709835"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500"/>
              </a:spcBef>
              <a:spcAft>
                <a:spcPts val="0"/>
              </a:spcAft>
              <a:buClr>
                <a:srgbClr val="3F3F3F"/>
              </a:buClr>
              <a:buSzPts val="2400"/>
              <a:buChar char="•"/>
              <a:defRPr sz="2400">
                <a:solidFill>
                  <a:srgbClr val="3F3F3F"/>
                </a:solidFill>
              </a:defRPr>
            </a:lvl2pPr>
            <a:lvl3pPr indent="-381000" lvl="2" marL="1371600" algn="l">
              <a:lnSpc>
                <a:spcPct val="90000"/>
              </a:lnSpc>
              <a:spcBef>
                <a:spcPts val="500"/>
              </a:spcBef>
              <a:spcAft>
                <a:spcPts val="0"/>
              </a:spcAft>
              <a:buClr>
                <a:srgbClr val="3F3F3F"/>
              </a:buClr>
              <a:buSzPts val="2400"/>
              <a:buChar char="•"/>
              <a:defRPr sz="2400">
                <a:solidFill>
                  <a:srgbClr val="3F3F3F"/>
                </a:solidFill>
              </a:defRPr>
            </a:lvl3pPr>
            <a:lvl4pPr indent="-381000" lvl="3" marL="1828800" algn="l">
              <a:lnSpc>
                <a:spcPct val="90000"/>
              </a:lnSpc>
              <a:spcBef>
                <a:spcPts val="500"/>
              </a:spcBef>
              <a:spcAft>
                <a:spcPts val="0"/>
              </a:spcAft>
              <a:buClr>
                <a:srgbClr val="3F3F3F"/>
              </a:buClr>
              <a:buSzPts val="2400"/>
              <a:buChar char="•"/>
              <a:defRPr sz="2400">
                <a:solidFill>
                  <a:srgbClr val="3F3F3F"/>
                </a:solidFill>
              </a:defRPr>
            </a:lvl4pPr>
            <a:lvl5pPr indent="-381000" lvl="4" marL="2286000" algn="l">
              <a:lnSpc>
                <a:spcPct val="90000"/>
              </a:lnSpc>
              <a:spcBef>
                <a:spcPts val="500"/>
              </a:spcBef>
              <a:spcAft>
                <a:spcPts val="0"/>
              </a:spcAft>
              <a:buClr>
                <a:srgbClr val="3F3F3F"/>
              </a:buClr>
              <a:buSzPts val="2400"/>
              <a:buChar char="•"/>
              <a:defRPr sz="2400">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18"/>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hite 2-column">
  <p:cSld name="Title and Content white 2-column">
    <p:spTree>
      <p:nvGrpSpPr>
        <p:cNvPr id="117" name="Shape 117"/>
        <p:cNvGrpSpPr/>
        <p:nvPr/>
      </p:nvGrpSpPr>
      <p:grpSpPr>
        <a:xfrm>
          <a:off x="0" y="0"/>
          <a:ext cx="0" cy="0"/>
          <a:chOff x="0" y="0"/>
          <a:chExt cx="0" cy="0"/>
        </a:xfrm>
      </p:grpSpPr>
      <p:sp>
        <p:nvSpPr>
          <p:cNvPr id="118" name="Google Shape;118;p19"/>
          <p:cNvSpPr txBox="1"/>
          <p:nvPr>
            <p:ph type="title"/>
          </p:nvPr>
        </p:nvSpPr>
        <p:spPr>
          <a:xfrm>
            <a:off x="924361" y="275499"/>
            <a:ext cx="10709835"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19"/>
          <p:cNvSpPr txBox="1"/>
          <p:nvPr>
            <p:ph idx="1" type="body"/>
          </p:nvPr>
        </p:nvSpPr>
        <p:spPr>
          <a:xfrm>
            <a:off x="924361" y="1745524"/>
            <a:ext cx="10709835"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500"/>
              </a:spcBef>
              <a:spcAft>
                <a:spcPts val="0"/>
              </a:spcAft>
              <a:buClr>
                <a:srgbClr val="3F3F3F"/>
              </a:buClr>
              <a:buSzPts val="2400"/>
              <a:buChar char="•"/>
              <a:defRPr sz="2400">
                <a:solidFill>
                  <a:srgbClr val="3F3F3F"/>
                </a:solidFill>
              </a:defRPr>
            </a:lvl2pPr>
            <a:lvl3pPr indent="-381000" lvl="2" marL="1371600" algn="l">
              <a:lnSpc>
                <a:spcPct val="90000"/>
              </a:lnSpc>
              <a:spcBef>
                <a:spcPts val="500"/>
              </a:spcBef>
              <a:spcAft>
                <a:spcPts val="0"/>
              </a:spcAft>
              <a:buClr>
                <a:srgbClr val="3F3F3F"/>
              </a:buClr>
              <a:buSzPts val="2400"/>
              <a:buChar char="•"/>
              <a:defRPr sz="2400">
                <a:solidFill>
                  <a:srgbClr val="3F3F3F"/>
                </a:solidFill>
              </a:defRPr>
            </a:lvl3pPr>
            <a:lvl4pPr indent="-381000" lvl="3" marL="1828800" algn="l">
              <a:lnSpc>
                <a:spcPct val="90000"/>
              </a:lnSpc>
              <a:spcBef>
                <a:spcPts val="500"/>
              </a:spcBef>
              <a:spcAft>
                <a:spcPts val="0"/>
              </a:spcAft>
              <a:buClr>
                <a:srgbClr val="3F3F3F"/>
              </a:buClr>
              <a:buSzPts val="2400"/>
              <a:buChar char="•"/>
              <a:defRPr sz="2400">
                <a:solidFill>
                  <a:srgbClr val="3F3F3F"/>
                </a:solidFill>
              </a:defRPr>
            </a:lvl4pPr>
            <a:lvl5pPr indent="-381000" lvl="4" marL="2286000" algn="l">
              <a:lnSpc>
                <a:spcPct val="90000"/>
              </a:lnSpc>
              <a:spcBef>
                <a:spcPts val="500"/>
              </a:spcBef>
              <a:spcAft>
                <a:spcPts val="0"/>
              </a:spcAft>
              <a:buClr>
                <a:srgbClr val="3F3F3F"/>
              </a:buClr>
              <a:buSzPts val="2400"/>
              <a:buChar char="•"/>
              <a:defRPr sz="2400">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0" name="Google Shape;120;p19"/>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hite 3-column">
  <p:cSld name="Title and Content white 3-column">
    <p:spTree>
      <p:nvGrpSpPr>
        <p:cNvPr id="121" name="Shape 121"/>
        <p:cNvGrpSpPr/>
        <p:nvPr/>
      </p:nvGrpSpPr>
      <p:grpSpPr>
        <a:xfrm>
          <a:off x="0" y="0"/>
          <a:ext cx="0" cy="0"/>
          <a:chOff x="0" y="0"/>
          <a:chExt cx="0" cy="0"/>
        </a:xfrm>
      </p:grpSpPr>
      <p:sp>
        <p:nvSpPr>
          <p:cNvPr id="122" name="Google Shape;122;p20"/>
          <p:cNvSpPr txBox="1"/>
          <p:nvPr>
            <p:ph type="title"/>
          </p:nvPr>
        </p:nvSpPr>
        <p:spPr>
          <a:xfrm>
            <a:off x="924361" y="275499"/>
            <a:ext cx="10709835" cy="13024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20"/>
          <p:cNvSpPr txBox="1"/>
          <p:nvPr>
            <p:ph idx="1" type="body"/>
          </p:nvPr>
        </p:nvSpPr>
        <p:spPr>
          <a:xfrm>
            <a:off x="924361" y="1745524"/>
            <a:ext cx="10709835" cy="4827706"/>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500"/>
              </a:spcBef>
              <a:spcAft>
                <a:spcPts val="0"/>
              </a:spcAft>
              <a:buClr>
                <a:srgbClr val="3F3F3F"/>
              </a:buClr>
              <a:buSzPts val="2400"/>
              <a:buChar char="•"/>
              <a:defRPr sz="2400">
                <a:solidFill>
                  <a:srgbClr val="3F3F3F"/>
                </a:solidFill>
              </a:defRPr>
            </a:lvl2pPr>
            <a:lvl3pPr indent="-381000" lvl="2" marL="1371600" algn="l">
              <a:lnSpc>
                <a:spcPct val="90000"/>
              </a:lnSpc>
              <a:spcBef>
                <a:spcPts val="500"/>
              </a:spcBef>
              <a:spcAft>
                <a:spcPts val="0"/>
              </a:spcAft>
              <a:buClr>
                <a:srgbClr val="3F3F3F"/>
              </a:buClr>
              <a:buSzPts val="2400"/>
              <a:buChar char="•"/>
              <a:defRPr sz="2400">
                <a:solidFill>
                  <a:srgbClr val="3F3F3F"/>
                </a:solidFill>
              </a:defRPr>
            </a:lvl3pPr>
            <a:lvl4pPr indent="-381000" lvl="3" marL="1828800" algn="l">
              <a:lnSpc>
                <a:spcPct val="90000"/>
              </a:lnSpc>
              <a:spcBef>
                <a:spcPts val="500"/>
              </a:spcBef>
              <a:spcAft>
                <a:spcPts val="0"/>
              </a:spcAft>
              <a:buClr>
                <a:srgbClr val="3F3F3F"/>
              </a:buClr>
              <a:buSzPts val="2400"/>
              <a:buChar char="•"/>
              <a:defRPr sz="2400">
                <a:solidFill>
                  <a:srgbClr val="3F3F3F"/>
                </a:solidFill>
              </a:defRPr>
            </a:lvl4pPr>
            <a:lvl5pPr indent="-381000" lvl="4" marL="2286000" algn="l">
              <a:lnSpc>
                <a:spcPct val="90000"/>
              </a:lnSpc>
              <a:spcBef>
                <a:spcPts val="500"/>
              </a:spcBef>
              <a:spcAft>
                <a:spcPts val="0"/>
              </a:spcAft>
              <a:buClr>
                <a:srgbClr val="3F3F3F"/>
              </a:buClr>
              <a:buSzPts val="2400"/>
              <a:buChar char="•"/>
              <a:defRPr sz="2400">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20"/>
          <p:cNvSpPr txBox="1"/>
          <p:nvPr>
            <p:ph idx="12" type="sldNum"/>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2000"/>
              <a:buFont typeface="Arial"/>
              <a:buNone/>
              <a:defRPr b="0" i="0" sz="20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black 1-column" showMasterSp="0">
  <p:cSld name="1_Title and Content black 1-column">
    <p:spTree>
      <p:nvGrpSpPr>
        <p:cNvPr id="18" name="Shape 18"/>
        <p:cNvGrpSpPr/>
        <p:nvPr/>
      </p:nvGrpSpPr>
      <p:grpSpPr>
        <a:xfrm>
          <a:off x="0" y="0"/>
          <a:ext cx="0" cy="0"/>
          <a:chOff x="0" y="0"/>
          <a:chExt cx="0" cy="0"/>
        </a:xfrm>
      </p:grpSpPr>
      <p:sp>
        <p:nvSpPr>
          <p:cNvPr id="19" name="Google Shape;19;p3"/>
          <p:cNvSpPr txBox="1"/>
          <p:nvPr>
            <p:ph type="title"/>
          </p:nvPr>
        </p:nvSpPr>
        <p:spPr>
          <a:xfrm>
            <a:off x="1267261" y="377099"/>
            <a:ext cx="10709835" cy="1016001"/>
          </a:xfrm>
          <a:prstGeom prst="rect">
            <a:avLst/>
          </a:prstGeom>
          <a:noFill/>
          <a:ln>
            <a:noFill/>
          </a:ln>
        </p:spPr>
        <p:txBody>
          <a:bodyPr anchorCtr="0" anchor="t" bIns="45675" lIns="45675" spcFirstLastPara="1" rIns="45675" wrap="square" tIns="45675">
            <a:noAutofit/>
          </a:bodyPr>
          <a:lstStyle>
            <a:lvl1pPr lvl="0" algn="l">
              <a:lnSpc>
                <a:spcPct val="90000"/>
              </a:lnSpc>
              <a:spcBef>
                <a:spcPts val="0"/>
              </a:spcBef>
              <a:spcAft>
                <a:spcPts val="0"/>
              </a:spcAft>
              <a:buClr>
                <a:srgbClr val="1EBADD"/>
              </a:buClr>
              <a:buSzPts val="4400"/>
              <a:buFont typeface="Calibri"/>
              <a:buNone/>
              <a:defRPr>
                <a:solidFill>
                  <a:srgbClr val="1D1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0" name="Google Shape;20;p3"/>
          <p:cNvSpPr txBox="1"/>
          <p:nvPr>
            <p:ph idx="1" type="body"/>
          </p:nvPr>
        </p:nvSpPr>
        <p:spPr>
          <a:xfrm>
            <a:off x="1267261" y="1523224"/>
            <a:ext cx="10709835" cy="4721197"/>
          </a:xfrm>
          <a:prstGeom prst="rect">
            <a:avLst/>
          </a:prstGeom>
          <a:noFill/>
          <a:ln>
            <a:noFill/>
          </a:ln>
        </p:spPr>
        <p:txBody>
          <a:bodyPr anchorCtr="0" anchor="t" bIns="45675" lIns="45675" spcFirstLastPara="1" rIns="45675" wrap="square" tIns="45675">
            <a:noAutofit/>
          </a:bodyPr>
          <a:lstStyle>
            <a:lvl1pPr indent="-381000" lvl="0" marL="457200" algn="l">
              <a:lnSpc>
                <a:spcPct val="90000"/>
              </a:lnSpc>
              <a:spcBef>
                <a:spcPts val="1000"/>
              </a:spcBef>
              <a:spcAft>
                <a:spcPts val="0"/>
              </a:spcAft>
              <a:buClr>
                <a:schemeClr val="accent3"/>
              </a:buClr>
              <a:buSzPts val="2400"/>
              <a:buChar char="•"/>
              <a:defRPr sz="2400">
                <a:solidFill>
                  <a:srgbClr val="3F3F3F"/>
                </a:solidFill>
              </a:defRPr>
            </a:lvl1pPr>
            <a:lvl2pPr indent="-381000" lvl="1" marL="914400" algn="l">
              <a:lnSpc>
                <a:spcPct val="90000"/>
              </a:lnSpc>
              <a:spcBef>
                <a:spcPts val="1000"/>
              </a:spcBef>
              <a:spcAft>
                <a:spcPts val="0"/>
              </a:spcAft>
              <a:buClr>
                <a:schemeClr val="accent3"/>
              </a:buClr>
              <a:buSzPts val="2400"/>
              <a:buChar char="•"/>
              <a:defRPr sz="2400">
                <a:solidFill>
                  <a:srgbClr val="595959"/>
                </a:solidFill>
              </a:defRPr>
            </a:lvl2pPr>
            <a:lvl3pPr indent="-381000" lvl="2" marL="1371600" algn="l">
              <a:lnSpc>
                <a:spcPct val="90000"/>
              </a:lnSpc>
              <a:spcBef>
                <a:spcPts val="1000"/>
              </a:spcBef>
              <a:spcAft>
                <a:spcPts val="0"/>
              </a:spcAft>
              <a:buClr>
                <a:schemeClr val="accent3"/>
              </a:buClr>
              <a:buSzPts val="2400"/>
              <a:buChar char="•"/>
              <a:defRPr sz="2400">
                <a:solidFill>
                  <a:srgbClr val="595959"/>
                </a:solidFill>
              </a:defRPr>
            </a:lvl3pPr>
            <a:lvl4pPr indent="-381000" lvl="3" marL="1828800" algn="l">
              <a:lnSpc>
                <a:spcPct val="90000"/>
              </a:lnSpc>
              <a:spcBef>
                <a:spcPts val="1000"/>
              </a:spcBef>
              <a:spcAft>
                <a:spcPts val="0"/>
              </a:spcAft>
              <a:buClr>
                <a:schemeClr val="accent3"/>
              </a:buClr>
              <a:buSzPts val="2400"/>
              <a:buChar char="•"/>
              <a:defRPr sz="2400">
                <a:solidFill>
                  <a:srgbClr val="595959"/>
                </a:solidFill>
              </a:defRPr>
            </a:lvl4pPr>
            <a:lvl5pPr indent="-381000" lvl="4" marL="2286000" algn="l">
              <a:lnSpc>
                <a:spcPct val="90000"/>
              </a:lnSpc>
              <a:spcBef>
                <a:spcPts val="1000"/>
              </a:spcBef>
              <a:spcAft>
                <a:spcPts val="0"/>
              </a:spcAft>
              <a:buClr>
                <a:schemeClr val="accent3"/>
              </a:buClr>
              <a:buSzPts val="2400"/>
              <a:buChar char="•"/>
              <a:defRPr sz="2400">
                <a:solidFill>
                  <a:srgbClr val="595959"/>
                </a:solidFill>
              </a:defRPr>
            </a:lvl5pPr>
            <a:lvl6pPr indent="-406400" lvl="5" marL="2743200" algn="l">
              <a:lnSpc>
                <a:spcPct val="90000"/>
              </a:lnSpc>
              <a:spcBef>
                <a:spcPts val="1000"/>
              </a:spcBef>
              <a:spcAft>
                <a:spcPts val="0"/>
              </a:spcAft>
              <a:buSzPts val="2800"/>
              <a:buChar char="•"/>
              <a:defRPr/>
            </a:lvl6pPr>
            <a:lvl7pPr indent="-406400" lvl="6" marL="3200400" algn="l">
              <a:lnSpc>
                <a:spcPct val="90000"/>
              </a:lnSpc>
              <a:spcBef>
                <a:spcPts val="1000"/>
              </a:spcBef>
              <a:spcAft>
                <a:spcPts val="0"/>
              </a:spcAft>
              <a:buSzPts val="2800"/>
              <a:buChar char="•"/>
              <a:defRPr/>
            </a:lvl7pPr>
            <a:lvl8pPr indent="-406400" lvl="7" marL="3657600" algn="l">
              <a:lnSpc>
                <a:spcPct val="90000"/>
              </a:lnSpc>
              <a:spcBef>
                <a:spcPts val="1000"/>
              </a:spcBef>
              <a:spcAft>
                <a:spcPts val="0"/>
              </a:spcAft>
              <a:buSzPts val="2800"/>
              <a:buChar char="•"/>
              <a:defRPr/>
            </a:lvl8pPr>
            <a:lvl9pPr indent="-406400" lvl="8" marL="4114800" algn="l">
              <a:lnSpc>
                <a:spcPct val="90000"/>
              </a:lnSpc>
              <a:spcBef>
                <a:spcPts val="1000"/>
              </a:spcBef>
              <a:spcAft>
                <a:spcPts val="0"/>
              </a:spcAft>
              <a:buSzPts val="2800"/>
              <a:buChar char="•"/>
              <a:defRPr/>
            </a:lvl9pPr>
          </a:lstStyle>
          <a:p/>
        </p:txBody>
      </p:sp>
      <p:sp>
        <p:nvSpPr>
          <p:cNvPr id="21" name="Google Shape;21;p3"/>
          <p:cNvSpPr txBox="1"/>
          <p:nvPr>
            <p:ph idx="12" type="sldNum"/>
          </p:nvPr>
        </p:nvSpPr>
        <p:spPr>
          <a:xfrm>
            <a:off x="167080" y="6334462"/>
            <a:ext cx="425942" cy="485101"/>
          </a:xfrm>
          <a:prstGeom prst="rect">
            <a:avLst/>
          </a:prstGeom>
          <a:noFill/>
          <a:ln>
            <a:noFill/>
          </a:ln>
        </p:spPr>
        <p:txBody>
          <a:bodyPr anchorCtr="0" anchor="ctr" bIns="45675" lIns="45675" spcFirstLastPara="1" rIns="45675" wrap="square" tIns="45675">
            <a:noAutofit/>
          </a:bodyPr>
          <a:lstStyle>
            <a:lvl1pPr indent="0" lvl="0"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1pPr>
            <a:lvl2pPr indent="0" lvl="1"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2pPr>
            <a:lvl3pPr indent="0" lvl="2"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3pPr>
            <a:lvl4pPr indent="0" lvl="3"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4pPr>
            <a:lvl5pPr indent="0" lvl="4"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5pPr>
            <a:lvl6pPr indent="0" lvl="5"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6pPr>
            <a:lvl7pPr indent="0" lvl="6"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7pPr>
            <a:lvl8pPr indent="0" lvl="7"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8pPr>
            <a:lvl9pPr indent="0" lvl="8" marL="0" marR="0" algn="r">
              <a:lnSpc>
                <a:spcPct val="100000"/>
              </a:lnSpc>
              <a:spcBef>
                <a:spcPts val="0"/>
              </a:spcBef>
              <a:spcAft>
                <a:spcPts val="0"/>
              </a:spcAft>
              <a:buClr>
                <a:srgbClr val="FFFFFF"/>
              </a:buClr>
              <a:buSzPts val="2500"/>
              <a:buFont typeface="Calibri"/>
              <a:buNone/>
              <a:defRPr b="0" i="0" sz="250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sz="1200">
              <a:solidFill>
                <a:srgbClr val="888888"/>
              </a:solidFill>
            </a:endParaRPr>
          </a:p>
        </p:txBody>
      </p:sp>
      <p:sp>
        <p:nvSpPr>
          <p:cNvPr id="22" name="Google Shape;22;p3"/>
          <p:cNvSpPr txBox="1"/>
          <p:nvPr/>
        </p:nvSpPr>
        <p:spPr>
          <a:xfrm>
            <a:off x="159709" y="6244421"/>
            <a:ext cx="514307" cy="477054"/>
          </a:xfrm>
          <a:prstGeom prst="rect">
            <a:avLst/>
          </a:prstGeom>
          <a:solidFill>
            <a:srgbClr val="1D1FFF"/>
          </a:solidFill>
          <a:ln>
            <a:noFill/>
          </a:ln>
        </p:spPr>
        <p:txBody>
          <a:bodyPr anchorCtr="0" anchor="ctr" bIns="45675" lIns="45675" spcFirstLastPara="1" rIns="45675" wrap="square" tIns="45675">
            <a:noAutofit/>
          </a:bodyPr>
          <a:lstStyle/>
          <a:p>
            <a:pPr indent="0" lvl="0" marL="0" marR="0" rtl="0" algn="ctr">
              <a:lnSpc>
                <a:spcPct val="100000"/>
              </a:lnSpc>
              <a:spcBef>
                <a:spcPts val="0"/>
              </a:spcBef>
              <a:spcAft>
                <a:spcPts val="0"/>
              </a:spcAft>
              <a:buClr>
                <a:srgbClr val="888888"/>
              </a:buClr>
              <a:buSzPts val="1200"/>
              <a:buFont typeface="Calibri"/>
              <a:buNone/>
            </a:pPr>
            <a:fld id="{00000000-1234-1234-1234-123412341234}" type="slidenum">
              <a:rPr b="0" i="0" lang="en-AU" sz="2500" u="none" cap="none" strike="noStrike">
                <a:solidFill>
                  <a:schemeClr val="lt1"/>
                </a:solidFill>
                <a:latin typeface="Calibri"/>
                <a:ea typeface="Calibri"/>
                <a:cs typeface="Calibri"/>
                <a:sym typeface="Calibri"/>
              </a:rPr>
              <a:t>‹#›</a:t>
            </a:fld>
            <a:endParaRPr b="0" i="0" sz="2500" u="none" cap="none" strike="noStrike">
              <a:solidFill>
                <a:schemeClr val="lt1"/>
              </a:solidFill>
              <a:latin typeface="Calibri"/>
              <a:ea typeface="Calibri"/>
              <a:cs typeface="Calibri"/>
              <a:sym typeface="Calibri"/>
            </a:endParaRPr>
          </a:p>
        </p:txBody>
      </p:sp>
      <p:pic>
        <p:nvPicPr>
          <p:cNvPr id="23" name="Google Shape;23;p3"/>
          <p:cNvPicPr preferRelativeResize="0"/>
          <p:nvPr/>
        </p:nvPicPr>
        <p:blipFill rotWithShape="1">
          <a:blip r:embed="rId2">
            <a:alphaModFix/>
          </a:blip>
          <a:srcRect b="0" l="0" r="0" t="0"/>
          <a:stretch/>
        </p:blipFill>
        <p:spPr>
          <a:xfrm>
            <a:off x="0" y="156528"/>
            <a:ext cx="857680" cy="857680"/>
          </a:xfrm>
          <a:prstGeom prst="rect">
            <a:avLst/>
          </a:prstGeom>
          <a:noFill/>
          <a:ln>
            <a:noFill/>
          </a:ln>
        </p:spPr>
      </p:pic>
      <p:sp>
        <p:nvSpPr>
          <p:cNvPr id="24" name="Google Shape;24;p3"/>
          <p:cNvSpPr txBox="1"/>
          <p:nvPr/>
        </p:nvSpPr>
        <p:spPr>
          <a:xfrm>
            <a:off x="3735454" y="6356350"/>
            <a:ext cx="4721092" cy="307300"/>
          </a:xfrm>
          <a:prstGeom prst="rect">
            <a:avLst/>
          </a:prstGeom>
          <a:noFill/>
          <a:ln>
            <a:noFill/>
          </a:ln>
        </p:spPr>
        <p:txBody>
          <a:bodyPr anchorCtr="0" anchor="t" bIns="45675" lIns="45675" spcFirstLastPara="1" rIns="45675" wrap="square" tIns="45675">
            <a:noAutofit/>
          </a:bodyPr>
          <a:lstStyle/>
          <a:p>
            <a:pPr indent="0" lvl="0" marL="0" marR="0" rtl="0" algn="ctr">
              <a:lnSpc>
                <a:spcPct val="100000"/>
              </a:lnSpc>
              <a:spcBef>
                <a:spcPts val="0"/>
              </a:spcBef>
              <a:spcAft>
                <a:spcPts val="0"/>
              </a:spcAft>
              <a:buNone/>
            </a:pPr>
            <a:r>
              <a:rPr b="0" i="0" lang="en-AU" sz="1400" u="none" cap="none" strike="noStrike">
                <a:solidFill>
                  <a:srgbClr val="595959"/>
                </a:solidFill>
                <a:latin typeface="Arial"/>
                <a:ea typeface="Arial"/>
                <a:cs typeface="Arial"/>
                <a:sym typeface="Arial"/>
              </a:rPr>
              <a:t>© 2019 Institute of Data</a:t>
            </a:r>
            <a:endParaRPr b="0" i="0" sz="1400" u="none" cap="none" strike="noStrike">
              <a:solidFill>
                <a:srgbClr val="595959"/>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tline white 1-column" showMasterSp="0">
  <p:cSld name="Outline white 1-column">
    <p:spTree>
      <p:nvGrpSpPr>
        <p:cNvPr id="25" name="Shape 25"/>
        <p:cNvGrpSpPr/>
        <p:nvPr/>
      </p:nvGrpSpPr>
      <p:grpSpPr>
        <a:xfrm>
          <a:off x="0" y="0"/>
          <a:ext cx="0" cy="0"/>
          <a:chOff x="0" y="0"/>
          <a:chExt cx="0" cy="0"/>
        </a:xfrm>
      </p:grpSpPr>
      <p:sp>
        <p:nvSpPr>
          <p:cNvPr id="26" name="Google Shape;26;p4"/>
          <p:cNvSpPr txBox="1"/>
          <p:nvPr>
            <p:ph type="title"/>
          </p:nvPr>
        </p:nvSpPr>
        <p:spPr>
          <a:xfrm>
            <a:off x="3142051" y="275499"/>
            <a:ext cx="8440350" cy="1302496"/>
          </a:xfrm>
          <a:prstGeom prst="rect">
            <a:avLst/>
          </a:prstGeom>
          <a:noFill/>
          <a:ln>
            <a:noFill/>
          </a:ln>
        </p:spPr>
        <p:txBody>
          <a:bodyPr anchorCtr="0" anchor="b" bIns="45675" lIns="45675" spcFirstLastPara="1" rIns="45675" wrap="square" tIns="45675">
            <a:noAutofit/>
          </a:bodyPr>
          <a:lstStyle>
            <a:lvl1pPr lvl="0" algn="l">
              <a:lnSpc>
                <a:spcPct val="90000"/>
              </a:lnSpc>
              <a:spcBef>
                <a:spcPts val="0"/>
              </a:spcBef>
              <a:spcAft>
                <a:spcPts val="0"/>
              </a:spcAft>
              <a:buClr>
                <a:srgbClr val="1EBADD"/>
              </a:buClr>
              <a:buSzPts val="4400"/>
              <a:buFont typeface="Calibri"/>
              <a:buNone/>
              <a:defRPr>
                <a:solidFill>
                  <a:srgbClr val="1D1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7" name="Google Shape;27;p4"/>
          <p:cNvSpPr txBox="1"/>
          <p:nvPr>
            <p:ph idx="1" type="body"/>
          </p:nvPr>
        </p:nvSpPr>
        <p:spPr>
          <a:xfrm>
            <a:off x="3142051" y="1745524"/>
            <a:ext cx="8440350" cy="4827707"/>
          </a:xfrm>
          <a:prstGeom prst="rect">
            <a:avLst/>
          </a:prstGeom>
          <a:noFill/>
          <a:ln>
            <a:noFill/>
          </a:ln>
        </p:spPr>
        <p:txBody>
          <a:bodyPr anchorCtr="0" anchor="t" bIns="45675" lIns="45675" spcFirstLastPara="1" rIns="45675" wrap="square" tIns="45675">
            <a:noAutofit/>
          </a:bodyPr>
          <a:lstStyle>
            <a:lvl1pPr indent="-381000" lvl="0" marL="457200" algn="l">
              <a:lnSpc>
                <a:spcPct val="90000"/>
              </a:lnSpc>
              <a:spcBef>
                <a:spcPts val="1000"/>
              </a:spcBef>
              <a:spcAft>
                <a:spcPts val="0"/>
              </a:spcAft>
              <a:buClr>
                <a:srgbClr val="3F3F3F"/>
              </a:buClr>
              <a:buSzPts val="2400"/>
              <a:buChar char="•"/>
              <a:defRPr sz="2400">
                <a:solidFill>
                  <a:srgbClr val="3F3F3F"/>
                </a:solidFill>
              </a:defRPr>
            </a:lvl1pPr>
            <a:lvl2pPr indent="-381000" lvl="1" marL="914400" algn="l">
              <a:lnSpc>
                <a:spcPct val="90000"/>
              </a:lnSpc>
              <a:spcBef>
                <a:spcPts val="1000"/>
              </a:spcBef>
              <a:spcAft>
                <a:spcPts val="0"/>
              </a:spcAft>
              <a:buClr>
                <a:srgbClr val="3F3F3F"/>
              </a:buClr>
              <a:buSzPts val="2400"/>
              <a:buChar char="•"/>
              <a:defRPr sz="2400">
                <a:solidFill>
                  <a:srgbClr val="3F3F3F"/>
                </a:solidFill>
              </a:defRPr>
            </a:lvl2pPr>
            <a:lvl3pPr indent="-381000" lvl="2" marL="1371600" algn="l">
              <a:lnSpc>
                <a:spcPct val="90000"/>
              </a:lnSpc>
              <a:spcBef>
                <a:spcPts val="1000"/>
              </a:spcBef>
              <a:spcAft>
                <a:spcPts val="0"/>
              </a:spcAft>
              <a:buClr>
                <a:srgbClr val="3F3F3F"/>
              </a:buClr>
              <a:buSzPts val="2400"/>
              <a:buChar char="•"/>
              <a:defRPr sz="2400">
                <a:solidFill>
                  <a:srgbClr val="3F3F3F"/>
                </a:solidFill>
              </a:defRPr>
            </a:lvl3pPr>
            <a:lvl4pPr indent="-381000" lvl="3" marL="1828800" algn="l">
              <a:lnSpc>
                <a:spcPct val="90000"/>
              </a:lnSpc>
              <a:spcBef>
                <a:spcPts val="1000"/>
              </a:spcBef>
              <a:spcAft>
                <a:spcPts val="0"/>
              </a:spcAft>
              <a:buClr>
                <a:srgbClr val="3F3F3F"/>
              </a:buClr>
              <a:buSzPts val="2400"/>
              <a:buChar char="•"/>
              <a:defRPr sz="2400">
                <a:solidFill>
                  <a:srgbClr val="3F3F3F"/>
                </a:solidFill>
              </a:defRPr>
            </a:lvl4pPr>
            <a:lvl5pPr indent="-381000" lvl="4" marL="2286000" algn="l">
              <a:lnSpc>
                <a:spcPct val="90000"/>
              </a:lnSpc>
              <a:spcBef>
                <a:spcPts val="1000"/>
              </a:spcBef>
              <a:spcAft>
                <a:spcPts val="0"/>
              </a:spcAft>
              <a:buClr>
                <a:srgbClr val="3F3F3F"/>
              </a:buClr>
              <a:buSzPts val="2400"/>
              <a:buChar char="•"/>
              <a:defRPr sz="2400">
                <a:solidFill>
                  <a:srgbClr val="3F3F3F"/>
                </a:solidFill>
              </a:defRPr>
            </a:lvl5pPr>
            <a:lvl6pPr indent="-406400" lvl="5" marL="2743200" algn="l">
              <a:lnSpc>
                <a:spcPct val="90000"/>
              </a:lnSpc>
              <a:spcBef>
                <a:spcPts val="1000"/>
              </a:spcBef>
              <a:spcAft>
                <a:spcPts val="0"/>
              </a:spcAft>
              <a:buSzPts val="2800"/>
              <a:buChar char="•"/>
              <a:defRPr/>
            </a:lvl6pPr>
            <a:lvl7pPr indent="-406400" lvl="6" marL="3200400" algn="l">
              <a:lnSpc>
                <a:spcPct val="90000"/>
              </a:lnSpc>
              <a:spcBef>
                <a:spcPts val="1000"/>
              </a:spcBef>
              <a:spcAft>
                <a:spcPts val="0"/>
              </a:spcAft>
              <a:buSzPts val="2800"/>
              <a:buChar char="•"/>
              <a:defRPr/>
            </a:lvl7pPr>
            <a:lvl8pPr indent="-406400" lvl="7" marL="3657600" algn="l">
              <a:lnSpc>
                <a:spcPct val="90000"/>
              </a:lnSpc>
              <a:spcBef>
                <a:spcPts val="1000"/>
              </a:spcBef>
              <a:spcAft>
                <a:spcPts val="0"/>
              </a:spcAft>
              <a:buSzPts val="2800"/>
              <a:buChar char="•"/>
              <a:defRPr/>
            </a:lvl8pPr>
            <a:lvl9pPr indent="-406400" lvl="8" marL="4114800" algn="l">
              <a:lnSpc>
                <a:spcPct val="90000"/>
              </a:lnSpc>
              <a:spcBef>
                <a:spcPts val="1000"/>
              </a:spcBef>
              <a:spcAft>
                <a:spcPts val="0"/>
              </a:spcAft>
              <a:buSzPts val="2800"/>
              <a:buChar char="•"/>
              <a:defRPr/>
            </a:lvl9pPr>
          </a:lstStyle>
          <a:p/>
        </p:txBody>
      </p:sp>
      <p:cxnSp>
        <p:nvCxnSpPr>
          <p:cNvPr id="28" name="Google Shape;28;p4"/>
          <p:cNvCxnSpPr/>
          <p:nvPr/>
        </p:nvCxnSpPr>
        <p:spPr>
          <a:xfrm flipH="1">
            <a:off x="2842477" y="276934"/>
            <a:ext cx="1" cy="6296300"/>
          </a:xfrm>
          <a:prstGeom prst="straightConnector1">
            <a:avLst/>
          </a:prstGeom>
          <a:noFill/>
          <a:ln cap="flat" cmpd="sng" w="38100">
            <a:solidFill>
              <a:srgbClr val="FF4600"/>
            </a:solidFill>
            <a:prstDash val="solid"/>
            <a:miter lim="8000"/>
            <a:headEnd len="sm" w="sm" type="none"/>
            <a:tailEnd len="sm" w="sm" type="none"/>
          </a:ln>
        </p:spPr>
      </p:cxnSp>
      <p:sp>
        <p:nvSpPr>
          <p:cNvPr id="29" name="Google Shape;29;p4"/>
          <p:cNvSpPr txBox="1"/>
          <p:nvPr>
            <p:ph idx="12" type="sldNum"/>
          </p:nvPr>
        </p:nvSpPr>
        <p:spPr>
          <a:xfrm>
            <a:off x="11095216" y="6404312"/>
            <a:ext cx="258585" cy="269201"/>
          </a:xfrm>
          <a:prstGeom prst="rect">
            <a:avLst/>
          </a:prstGeom>
          <a:noFill/>
          <a:ln>
            <a:noFill/>
          </a:ln>
        </p:spPr>
        <p:txBody>
          <a:bodyPr anchorCtr="0" anchor="ctr" bIns="45675" lIns="45675" spcFirstLastPara="1" rIns="45675" wrap="square" tIns="45675">
            <a:no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
        <p:nvSpPr>
          <p:cNvPr id="30" name="Google Shape;30;p4"/>
          <p:cNvSpPr txBox="1"/>
          <p:nvPr/>
        </p:nvSpPr>
        <p:spPr>
          <a:xfrm>
            <a:off x="159709" y="6244421"/>
            <a:ext cx="514307" cy="477054"/>
          </a:xfrm>
          <a:prstGeom prst="rect">
            <a:avLst/>
          </a:prstGeom>
          <a:solidFill>
            <a:srgbClr val="1D1FFF"/>
          </a:solidFill>
          <a:ln>
            <a:noFill/>
          </a:ln>
        </p:spPr>
        <p:txBody>
          <a:bodyPr anchorCtr="0" anchor="ctr" bIns="45675" lIns="45675" spcFirstLastPara="1" rIns="45675" wrap="square" tIns="45675">
            <a:noAutofit/>
          </a:bodyPr>
          <a:lstStyle/>
          <a:p>
            <a:pPr indent="0" lvl="0" marL="0" marR="0" rtl="0" algn="ctr">
              <a:lnSpc>
                <a:spcPct val="100000"/>
              </a:lnSpc>
              <a:spcBef>
                <a:spcPts val="0"/>
              </a:spcBef>
              <a:spcAft>
                <a:spcPts val="0"/>
              </a:spcAft>
              <a:buClr>
                <a:srgbClr val="888888"/>
              </a:buClr>
              <a:buSzPts val="1200"/>
              <a:buFont typeface="Calibri"/>
              <a:buNone/>
            </a:pPr>
            <a:fld id="{00000000-1234-1234-1234-123412341234}" type="slidenum">
              <a:rPr b="0" i="0" lang="en-AU" sz="2500" u="none" cap="none" strike="noStrike">
                <a:solidFill>
                  <a:schemeClr val="lt1"/>
                </a:solidFill>
                <a:latin typeface="Calibri"/>
                <a:ea typeface="Calibri"/>
                <a:cs typeface="Calibri"/>
                <a:sym typeface="Calibri"/>
              </a:rPr>
              <a:t>‹#›</a:t>
            </a:fld>
            <a:endParaRPr b="0" i="0" sz="2500" u="none" cap="none" strike="noStrike">
              <a:solidFill>
                <a:schemeClr val="lt1"/>
              </a:solidFill>
              <a:latin typeface="Calibri"/>
              <a:ea typeface="Calibri"/>
              <a:cs typeface="Calibri"/>
              <a:sym typeface="Calibri"/>
            </a:endParaRPr>
          </a:p>
        </p:txBody>
      </p:sp>
      <p:pic>
        <p:nvPicPr>
          <p:cNvPr id="31" name="Google Shape;31;p4"/>
          <p:cNvPicPr preferRelativeResize="0"/>
          <p:nvPr/>
        </p:nvPicPr>
        <p:blipFill rotWithShape="1">
          <a:blip r:embed="rId2">
            <a:alphaModFix/>
          </a:blip>
          <a:srcRect b="0" l="0" r="0" t="0"/>
          <a:stretch/>
        </p:blipFill>
        <p:spPr>
          <a:xfrm>
            <a:off x="-139483" y="275093"/>
            <a:ext cx="3158750" cy="1457884"/>
          </a:xfrm>
          <a:prstGeom prst="rect">
            <a:avLst/>
          </a:prstGeom>
          <a:noFill/>
          <a:ln>
            <a:noFill/>
          </a:ln>
        </p:spPr>
      </p:pic>
      <p:sp>
        <p:nvSpPr>
          <p:cNvPr id="32" name="Google Shape;32;p4"/>
          <p:cNvSpPr txBox="1"/>
          <p:nvPr/>
        </p:nvSpPr>
        <p:spPr>
          <a:xfrm>
            <a:off x="3735454" y="6356350"/>
            <a:ext cx="4721092" cy="307300"/>
          </a:xfrm>
          <a:prstGeom prst="rect">
            <a:avLst/>
          </a:prstGeom>
          <a:noFill/>
          <a:ln>
            <a:noFill/>
          </a:ln>
        </p:spPr>
        <p:txBody>
          <a:bodyPr anchorCtr="0" anchor="t" bIns="45675" lIns="45675" spcFirstLastPara="1" rIns="45675" wrap="square" tIns="45675">
            <a:noAutofit/>
          </a:bodyPr>
          <a:lstStyle/>
          <a:p>
            <a:pPr indent="0" lvl="0" marL="0" marR="0" rtl="0" algn="ctr">
              <a:lnSpc>
                <a:spcPct val="100000"/>
              </a:lnSpc>
              <a:spcBef>
                <a:spcPts val="0"/>
              </a:spcBef>
              <a:spcAft>
                <a:spcPts val="0"/>
              </a:spcAft>
              <a:buNone/>
            </a:pPr>
            <a:r>
              <a:rPr b="0" i="0" lang="en-AU" sz="1400" u="none" cap="none" strike="noStrike">
                <a:solidFill>
                  <a:srgbClr val="595959"/>
                </a:solidFill>
                <a:latin typeface="Arial"/>
                <a:ea typeface="Arial"/>
                <a:cs typeface="Arial"/>
                <a:sym typeface="Arial"/>
              </a:rPr>
              <a:t>© 2019 Institute of Data</a:t>
            </a:r>
            <a:endParaRPr b="0" i="0" sz="1400" u="none" cap="none" strike="noStrike">
              <a:solidFill>
                <a:srgbClr val="595959"/>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solidFill>
                  <a:srgbClr val="1D1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pic>
        <p:nvPicPr>
          <p:cNvPr id="39" name="Google Shape;39;p5"/>
          <p:cNvPicPr preferRelativeResize="0"/>
          <p:nvPr/>
        </p:nvPicPr>
        <p:blipFill rotWithShape="1">
          <a:blip r:embed="rId2">
            <a:alphaModFix/>
          </a:blip>
          <a:srcRect b="0" l="0" r="0" t="0"/>
          <a:stretch/>
        </p:blipFill>
        <p:spPr>
          <a:xfrm>
            <a:off x="0" y="156528"/>
            <a:ext cx="857680" cy="8576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0" name="Shape 40"/>
        <p:cNvGrpSpPr/>
        <p:nvPr/>
      </p:nvGrpSpPr>
      <p:grpSpPr>
        <a:xfrm>
          <a:off x="0" y="0"/>
          <a:ext cx="0" cy="0"/>
          <a:chOff x="0" y="0"/>
          <a:chExt cx="0" cy="0"/>
        </a:xfrm>
      </p:grpSpPr>
      <p:sp>
        <p:nvSpPr>
          <p:cNvPr id="41" name="Google Shape;41;p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3" name="Google Shape;43;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9" name="Google Shape;49;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 name="Shape 52"/>
        <p:cNvGrpSpPr/>
        <p:nvPr/>
      </p:nvGrpSpPr>
      <p:grpSpPr>
        <a:xfrm>
          <a:off x="0" y="0"/>
          <a:ext cx="0" cy="0"/>
          <a:chOff x="0" y="0"/>
          <a:chExt cx="0" cy="0"/>
        </a:xfrm>
      </p:grpSpPr>
      <p:sp>
        <p:nvSpPr>
          <p:cNvPr id="53" name="Google Shape;53;p8"/>
          <p:cNvSpPr txBox="1"/>
          <p:nvPr>
            <p:ph type="title"/>
          </p:nvPr>
        </p:nvSpPr>
        <p:spPr>
          <a:xfrm>
            <a:off x="839788" y="365125"/>
            <a:ext cx="10515600" cy="1325563"/>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5" name="Google Shape;55;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8"/>
          <p:cNvSpPr txBox="1"/>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fld id="{00000000-1234-1234-1234-123412341234}" type="slidenum">
              <a:rPr b="0" i="0" lang="en-AU" sz="2000" u="none" cap="none" strike="noStrike">
                <a:solidFill>
                  <a:srgbClr val="888888"/>
                </a:solidFill>
                <a:latin typeface="Arial"/>
                <a:ea typeface="Arial"/>
                <a:cs typeface="Arial"/>
                <a:sym typeface="Arial"/>
              </a:rPr>
              <a:t>‹#›</a:t>
            </a:fld>
            <a:endParaRPr b="0" i="0" sz="2000" u="none" cap="none" strike="noStrike">
              <a:solidFill>
                <a:srgbClr val="888888"/>
              </a:solidFill>
              <a:latin typeface="Arial"/>
              <a:ea typeface="Arial"/>
              <a:cs typeface="Arial"/>
              <a:sym typeface="Arial"/>
            </a:endParaRPr>
          </a:p>
        </p:txBody>
      </p:sp>
      <p:sp>
        <p:nvSpPr>
          <p:cNvPr id="61" name="Google Shape;61;p8"/>
          <p:cNvSpPr txBox="1"/>
          <p:nvPr/>
        </p:nvSpPr>
        <p:spPr>
          <a:xfrm>
            <a:off x="39841" y="6462998"/>
            <a:ext cx="225764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fld id="{00000000-1234-1234-1234-123412341234}" type="slidenum">
              <a:rPr b="0" i="0" lang="en-AU" sz="2000" u="none" cap="none" strike="noStrike">
                <a:solidFill>
                  <a:srgbClr val="888888"/>
                </a:solidFill>
                <a:latin typeface="Arial"/>
                <a:ea typeface="Arial"/>
                <a:cs typeface="Arial"/>
                <a:sym typeface="Arial"/>
              </a:rPr>
              <a:t>‹#›</a:t>
            </a:fld>
            <a:endParaRPr b="0" i="0" sz="2000" u="none" cap="none" strike="noStrike">
              <a:solidFill>
                <a:srgbClr val="888888"/>
              </a:solidFill>
              <a:latin typeface="Arial"/>
              <a:ea typeface="Arial"/>
              <a:cs typeface="Arial"/>
              <a:sym typeface="Arial"/>
            </a:endParaRPr>
          </a:p>
        </p:txBody>
      </p:sp>
      <p:pic>
        <p:nvPicPr>
          <p:cNvPr id="62" name="Google Shape;62;p8"/>
          <p:cNvPicPr preferRelativeResize="0"/>
          <p:nvPr/>
        </p:nvPicPr>
        <p:blipFill rotWithShape="1">
          <a:blip r:embed="rId2">
            <a:alphaModFix/>
          </a:blip>
          <a:srcRect b="0" l="0" r="0" t="0"/>
          <a:stretch/>
        </p:blipFill>
        <p:spPr>
          <a:xfrm>
            <a:off x="0" y="156528"/>
            <a:ext cx="857680" cy="8576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6" name="Google Shape;66;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7" name="Google Shape;67;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 name="Shape 70"/>
        <p:cNvGrpSpPr/>
        <p:nvPr/>
      </p:nvGrpSpPr>
      <p:grpSpPr>
        <a:xfrm>
          <a:off x="0" y="0"/>
          <a:ext cx="0" cy="0"/>
          <a:chOff x="0" y="0"/>
          <a:chExt cx="0" cy="0"/>
        </a:xfrm>
      </p:grpSpPr>
      <p:sp>
        <p:nvSpPr>
          <p:cNvPr id="71" name="Google Shape;71;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3" name="Google Shape;73;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mc:AlternateContent>
    <mc:Choice Requires="p14">
      <p:transition spd="slow" p14:dur="1000">
        <p:fade thruBlk="1"/>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s://jobs.institutedata.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12.png"/><Relationship Id="rId5"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hyperlink" Target="mailto:Jessica.haines@institutedata.com"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6.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7.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1" Type="http://schemas.openxmlformats.org/officeDocument/2006/relationships/hyperlink" Target="https://www.google.com/aclk?sa=l&amp;ai=DChcSEwiP7OzQ8MPpAhUowRYFHWqCAt8YABACGgJ0bA&amp;sig=AOD64_38UjGF3UFB3NceZqWlZmZmXJ1rrQ&amp;adurl=&amp;q=" TargetMode="External"/><Relationship Id="rId10" Type="http://schemas.openxmlformats.org/officeDocument/2006/relationships/hyperlink" Target="https://www.google.com/aclk?sa=l&amp;ai=DChcSEwiP7OzQ8MPpAhUowRYFHWqCAt8YABACGgJ0bA&amp;sig=AOD64_38UjGF3UFB3NceZqWlZmZmXJ1rrQ&amp;adurl=&amp;q=" TargetMode="External"/><Relationship Id="rId12" Type="http://schemas.openxmlformats.org/officeDocument/2006/relationships/hyperlink" Target="https://www.google.com/aclk?sa=l&amp;ai=DChcSEwiP7OzQ8MPpAhUowRYFHWqCAt8YABACGgJ0bA&amp;sig=AOD64_38UjGF3UFB3NceZqWlZmZmXJ1rrQ&amp;adurl=&amp;q=" TargetMode="External"/><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hyperlink" Target="https://www.jobtestprep.com/personality-gallup-strengthsfinder-test-prep" TargetMode="External"/><Relationship Id="rId4" Type="http://schemas.openxmlformats.org/officeDocument/2006/relationships/hyperlink" Target="https://www.jobtestprep.com/personality-gallup-strengthsfinder-test-prep" TargetMode="External"/><Relationship Id="rId9" Type="http://schemas.openxmlformats.org/officeDocument/2006/relationships/hyperlink" Target="https://www.google.com/aclk?sa=l&amp;ai=DChcSEwiP7OzQ8MPpAhUowRYFHWqCAt8YABACGgJ0bA&amp;sig=AOD64_38UjGF3UFB3NceZqWlZmZmXJ1rrQ&amp;adurl=&amp;q=" TargetMode="External"/><Relationship Id="rId5" Type="http://schemas.openxmlformats.org/officeDocument/2006/relationships/hyperlink" Target="https://www.jobtestprep.com/personality-gallup-strengthsfinder-test-prep" TargetMode="External"/><Relationship Id="rId6" Type="http://schemas.openxmlformats.org/officeDocument/2006/relationships/hyperlink" Target="https://www.jobtestprep.com/personality-gallup-strengthsfinder-test-prep" TargetMode="External"/><Relationship Id="rId7" Type="http://schemas.openxmlformats.org/officeDocument/2006/relationships/hyperlink" Target="https://www.jobtestprep.com/personality-gallup-strengthsfinder-test-prep" TargetMode="External"/><Relationship Id="rId8" Type="http://schemas.openxmlformats.org/officeDocument/2006/relationships/hyperlink" Target="https://www.google.com/aclk?sa=l&amp;ai=DChcSEwiP7OzQ8MPpAhUowRYFHWqCAt8YABACGgJ0bA&amp;sig=AOD64_38UjGF3UFB3NceZqWlZmZmXJ1rrQ&amp;adurl=&amp;q="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hyperlink" Target="https://aprintern.org.au/available-internships/" TargetMode="External"/><Relationship Id="rId4" Type="http://schemas.openxmlformats.org/officeDocument/2006/relationships/hyperlink" Target="https://www.insidesherpa.com/"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27.png"/><Relationship Id="rId4" Type="http://schemas.openxmlformats.org/officeDocument/2006/relationships/image" Target="../media/image2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0.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10.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nvSpPr>
        <p:spPr>
          <a:xfrm>
            <a:off x="3752267" y="4705060"/>
            <a:ext cx="4721100" cy="1018500"/>
          </a:xfrm>
          <a:prstGeom prst="rect">
            <a:avLst/>
          </a:prstGeom>
          <a:noFill/>
          <a:ln>
            <a:noFill/>
          </a:ln>
        </p:spPr>
        <p:txBody>
          <a:bodyPr anchorCtr="0" anchor="t" bIns="45675" lIns="45675" spcFirstLastPara="1" rIns="45675" wrap="square" tIns="45675">
            <a:noAutofit/>
          </a:bodyPr>
          <a:lstStyle/>
          <a:p>
            <a:pPr indent="0" lvl="0" marL="0" marR="0" rtl="0" algn="ctr">
              <a:lnSpc>
                <a:spcPct val="100000"/>
              </a:lnSpc>
              <a:spcBef>
                <a:spcPts val="0"/>
              </a:spcBef>
              <a:spcAft>
                <a:spcPts val="0"/>
              </a:spcAft>
              <a:buNone/>
            </a:pPr>
            <a:r>
              <a:rPr b="0" i="0" lang="en-AU" sz="6000" u="none" cap="none" strike="noStrike">
                <a:solidFill>
                  <a:schemeClr val="dk1"/>
                </a:solidFill>
                <a:latin typeface="Arial"/>
                <a:ea typeface="Arial"/>
                <a:cs typeface="Arial"/>
                <a:sym typeface="Arial"/>
              </a:rPr>
              <a:t>20</a:t>
            </a:r>
            <a:r>
              <a:rPr lang="en-AU" sz="6000">
                <a:solidFill>
                  <a:schemeClr val="dk1"/>
                </a:solidFill>
              </a:rPr>
              <a:t>20</a:t>
            </a:r>
            <a:endParaRPr sz="6000">
              <a:solidFill>
                <a:schemeClr val="dk1"/>
              </a:solidFill>
            </a:endParaRPr>
          </a:p>
          <a:p>
            <a:pPr indent="0" lvl="0" marL="0" marR="0" rtl="0" algn="ctr">
              <a:lnSpc>
                <a:spcPct val="100000"/>
              </a:lnSpc>
              <a:spcBef>
                <a:spcPts val="0"/>
              </a:spcBef>
              <a:spcAft>
                <a:spcPts val="0"/>
              </a:spcAft>
              <a:buNone/>
            </a:pPr>
            <a:r>
              <a:t/>
            </a:r>
            <a:endParaRPr sz="6000">
              <a:solidFill>
                <a:schemeClr val="dk1"/>
              </a:solidFill>
            </a:endParaRPr>
          </a:p>
        </p:txBody>
      </p:sp>
      <p:cxnSp>
        <p:nvCxnSpPr>
          <p:cNvPr id="130" name="Google Shape;130;p21"/>
          <p:cNvCxnSpPr/>
          <p:nvPr/>
        </p:nvCxnSpPr>
        <p:spPr>
          <a:xfrm>
            <a:off x="4044088" y="4565536"/>
            <a:ext cx="4149900" cy="13800"/>
          </a:xfrm>
          <a:prstGeom prst="straightConnector1">
            <a:avLst/>
          </a:prstGeom>
          <a:noFill/>
          <a:ln cap="flat" cmpd="sng" w="28575">
            <a:solidFill>
              <a:srgbClr val="FF4600"/>
            </a:solidFill>
            <a:prstDash val="solid"/>
            <a:miter lim="8000"/>
            <a:headEnd len="sm" w="sm" type="none"/>
            <a:tailEnd len="sm" w="sm" type="none"/>
          </a:ln>
        </p:spPr>
      </p:cxnSp>
      <p:sp>
        <p:nvSpPr>
          <p:cNvPr id="131" name="Google Shape;131;p21"/>
          <p:cNvSpPr txBox="1"/>
          <p:nvPr/>
        </p:nvSpPr>
        <p:spPr>
          <a:xfrm>
            <a:off x="159707" y="6244421"/>
            <a:ext cx="524439" cy="485137"/>
          </a:xfrm>
          <a:prstGeom prst="rect">
            <a:avLst/>
          </a:prstGeom>
          <a:solidFill>
            <a:srgbClr val="1D1FFF"/>
          </a:solid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None/>
            </a:pPr>
            <a:r>
              <a:rPr b="0" i="0" lang="en-AU" sz="2500" u="none" cap="none" strike="noStrike">
                <a:solidFill>
                  <a:srgbClr val="FFFFFF"/>
                </a:solidFill>
                <a:latin typeface="Arial"/>
                <a:ea typeface="Arial"/>
                <a:cs typeface="Arial"/>
                <a:sym typeface="Arial"/>
              </a:rPr>
              <a:t>1</a:t>
            </a:r>
            <a:endParaRPr/>
          </a:p>
        </p:txBody>
      </p:sp>
      <p:pic>
        <p:nvPicPr>
          <p:cNvPr id="132" name="Google Shape;132;p21"/>
          <p:cNvPicPr preferRelativeResize="0"/>
          <p:nvPr/>
        </p:nvPicPr>
        <p:blipFill rotWithShape="1">
          <a:blip r:embed="rId3">
            <a:alphaModFix/>
          </a:blip>
          <a:srcRect b="0" l="0" r="0" t="0"/>
          <a:stretch/>
        </p:blipFill>
        <p:spPr>
          <a:xfrm>
            <a:off x="2971800" y="1514960"/>
            <a:ext cx="5918414" cy="2731577"/>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0"/>
          <p:cNvSpPr txBox="1"/>
          <p:nvPr>
            <p:ph idx="1" type="body"/>
          </p:nvPr>
        </p:nvSpPr>
        <p:spPr>
          <a:xfrm>
            <a:off x="3142051" y="1683024"/>
            <a:ext cx="8440500" cy="4827600"/>
          </a:xfrm>
          <a:prstGeom prst="rect">
            <a:avLst/>
          </a:prstGeom>
        </p:spPr>
        <p:txBody>
          <a:bodyPr anchorCtr="0" anchor="t" bIns="45675" lIns="45675" spcFirstLastPara="1" rIns="45675" wrap="square" tIns="45675">
            <a:noAutofit/>
          </a:bodyPr>
          <a:lstStyle/>
          <a:p>
            <a:pPr indent="0" lvl="0" marL="9144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457200" rtl="0" algn="l">
              <a:spcBef>
                <a:spcPts val="1000"/>
              </a:spcBef>
              <a:spcAft>
                <a:spcPts val="0"/>
              </a:spcAft>
              <a:buNone/>
            </a:pPr>
            <a:r>
              <a:rPr lang="en-AU" sz="3600">
                <a:solidFill>
                  <a:srgbClr val="000000"/>
                </a:solidFill>
                <a:latin typeface="Roboto"/>
                <a:ea typeface="Roboto"/>
                <a:cs typeface="Roboto"/>
                <a:sym typeface="Roboto"/>
              </a:rPr>
              <a:t>How long does a hiring manager take to read your resume? </a:t>
            </a:r>
            <a:endParaRPr sz="36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137160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230" name="Google Shape;230;p30"/>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
        <p:nvSpPr>
          <p:cNvPr id="231" name="Google Shape;231;p30"/>
          <p:cNvSpPr txBox="1"/>
          <p:nvPr/>
        </p:nvSpPr>
        <p:spPr>
          <a:xfrm>
            <a:off x="3822475" y="3584775"/>
            <a:ext cx="2608800" cy="695100"/>
          </a:xfrm>
          <a:prstGeom prst="rect">
            <a:avLst/>
          </a:prstGeom>
          <a:noFill/>
          <a:ln>
            <a:noFill/>
          </a:ln>
        </p:spPr>
        <p:txBody>
          <a:bodyPr anchorCtr="0" anchor="t" bIns="91425" lIns="91425" spcFirstLastPara="1" rIns="91425" wrap="square" tIns="91425">
            <a:noAutofit/>
          </a:bodyPr>
          <a:lstStyle/>
          <a:p>
            <a:pPr indent="-381000" lvl="1" marL="914400" rtl="0" algn="l">
              <a:lnSpc>
                <a:spcPct val="90000"/>
              </a:lnSpc>
              <a:spcBef>
                <a:spcPts val="1000"/>
              </a:spcBef>
              <a:spcAft>
                <a:spcPts val="0"/>
              </a:spcAft>
              <a:buClr>
                <a:schemeClr val="dk1"/>
              </a:buClr>
              <a:buSzPts val="2400"/>
              <a:buChar char="○"/>
            </a:pPr>
            <a:r>
              <a:rPr lang="en-AU" sz="2400">
                <a:solidFill>
                  <a:schemeClr val="dk1"/>
                </a:solidFill>
                <a:latin typeface="Roboto"/>
                <a:ea typeface="Roboto"/>
                <a:cs typeface="Roboto"/>
                <a:sym typeface="Roboto"/>
              </a:rPr>
              <a:t>6 seconds!</a:t>
            </a:r>
            <a:br>
              <a:rPr b="1" lang="en-AU" sz="2400">
                <a:solidFill>
                  <a:schemeClr val="dk1"/>
                </a:solidFill>
                <a:latin typeface="Roboto"/>
                <a:ea typeface="Roboto"/>
                <a:cs typeface="Roboto"/>
                <a:sym typeface="Roboto"/>
              </a:rPr>
            </a:br>
            <a:endParaRPr b="1" sz="2400">
              <a:solidFill>
                <a:schemeClr val="dk1"/>
              </a:solidFill>
              <a:latin typeface="Roboto"/>
              <a:ea typeface="Roboto"/>
              <a:cs typeface="Roboto"/>
              <a:sym typeface="Roboto"/>
            </a:endParaRPr>
          </a:p>
        </p:txBody>
      </p:sp>
      <p:sp>
        <p:nvSpPr>
          <p:cNvPr id="232" name="Google Shape;232;p30"/>
          <p:cNvSpPr txBox="1"/>
          <p:nvPr/>
        </p:nvSpPr>
        <p:spPr>
          <a:xfrm>
            <a:off x="3280625" y="4930750"/>
            <a:ext cx="63738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Resume</a:t>
            </a:r>
            <a:endParaRPr>
              <a:latin typeface="Roboto"/>
              <a:ea typeface="Roboto"/>
              <a:cs typeface="Roboto"/>
              <a:sym typeface="Roboto"/>
            </a:endParaRPr>
          </a:p>
        </p:txBody>
      </p:sp>
      <p:sp>
        <p:nvSpPr>
          <p:cNvPr id="239" name="Google Shape;239;p31"/>
          <p:cNvSpPr txBox="1"/>
          <p:nvPr>
            <p:ph idx="1" type="body"/>
          </p:nvPr>
        </p:nvSpPr>
        <p:spPr>
          <a:xfrm>
            <a:off x="838200" y="1465975"/>
            <a:ext cx="10515600" cy="4349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AU" sz="2000">
                <a:solidFill>
                  <a:srgbClr val="1D1FFF"/>
                </a:solidFill>
                <a:latin typeface="Roboto"/>
                <a:ea typeface="Roboto"/>
                <a:cs typeface="Roboto"/>
                <a:sym typeface="Roboto"/>
              </a:rPr>
              <a:t>3 pages maximum. </a:t>
            </a:r>
            <a:endParaRPr b="1" sz="2000">
              <a:solidFill>
                <a:srgbClr val="1D1FFF"/>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Contact details: 	</a:t>
            </a:r>
            <a:r>
              <a:rPr lang="en-AU" sz="2000">
                <a:solidFill>
                  <a:srgbClr val="000000"/>
                </a:solidFill>
                <a:latin typeface="Roboto"/>
                <a:ea typeface="Roboto"/>
                <a:cs typeface="Roboto"/>
                <a:sym typeface="Roboto"/>
              </a:rPr>
              <a:t>Name, Mobile Number, Email, LinkedIn, Address </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Summary: 			</a:t>
            </a:r>
            <a:r>
              <a:rPr lang="en-AU" sz="2000">
                <a:solidFill>
                  <a:srgbClr val="000000"/>
                </a:solidFill>
                <a:latin typeface="Roboto"/>
                <a:ea typeface="Roboto"/>
                <a:cs typeface="Roboto"/>
                <a:sym typeface="Roboto"/>
              </a:rPr>
              <a:t>Not to be confused with a career objective</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Technical Skills</a:t>
            </a:r>
            <a:r>
              <a:rPr lang="en-AU" sz="2000">
                <a:solidFill>
                  <a:srgbClr val="000000"/>
                </a:solidFill>
                <a:latin typeface="Roboto"/>
                <a:ea typeface="Roboto"/>
                <a:cs typeface="Roboto"/>
                <a:sym typeface="Roboto"/>
              </a:rPr>
              <a:t>: 	Technical/software skills</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Professional Experience</a:t>
            </a:r>
            <a:endParaRPr b="1" sz="2000">
              <a:solidFill>
                <a:srgbClr val="000000"/>
              </a:solidFill>
              <a:latin typeface="Roboto"/>
              <a:ea typeface="Roboto"/>
              <a:cs typeface="Roboto"/>
              <a:sym typeface="Roboto"/>
            </a:endParaRPr>
          </a:p>
          <a:p>
            <a:pPr indent="-355600" lvl="0"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Capstone Project/ Notable Projects, Employment history, Internships, Work placements, Volunteering</a:t>
            </a:r>
            <a:endParaRPr sz="2000">
              <a:solidFill>
                <a:srgbClr val="000000"/>
              </a:solidFill>
              <a:latin typeface="Roboto"/>
              <a:ea typeface="Roboto"/>
              <a:cs typeface="Roboto"/>
              <a:sym typeface="Roboto"/>
            </a:endParaRPr>
          </a:p>
          <a:p>
            <a:pPr indent="-355600" lvl="0" marL="9144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Achievement Statements (for each job role or Internship)</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Education/ Certifications</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FF"/>
                </a:solidFill>
                <a:latin typeface="Roboto"/>
                <a:ea typeface="Roboto"/>
                <a:cs typeface="Roboto"/>
                <a:sym typeface="Roboto"/>
              </a:rPr>
              <a:t>Institute of Data</a:t>
            </a:r>
            <a:endParaRPr b="1" sz="2000">
              <a:solidFill>
                <a:srgbClr val="0000FF"/>
              </a:solidFill>
              <a:latin typeface="Roboto"/>
              <a:ea typeface="Roboto"/>
              <a:cs typeface="Roboto"/>
              <a:sym typeface="Roboto"/>
            </a:endParaRPr>
          </a:p>
          <a:p>
            <a:pPr indent="0" lvl="0" marL="0" rtl="0" algn="l">
              <a:spcBef>
                <a:spcPts val="1000"/>
              </a:spcBef>
              <a:spcAft>
                <a:spcPts val="0"/>
              </a:spcAft>
              <a:buNone/>
            </a:pPr>
            <a:r>
              <a:rPr b="1" lang="en-AU" sz="2000">
                <a:solidFill>
                  <a:srgbClr val="0000FF"/>
                </a:solidFill>
                <a:latin typeface="Roboto"/>
                <a:ea typeface="Roboto"/>
                <a:cs typeface="Roboto"/>
                <a:sym typeface="Roboto"/>
              </a:rPr>
              <a:t>Professional Certificate in Data Science &amp; AI / Cyber Security</a:t>
            </a:r>
            <a:endParaRPr b="1" sz="2000">
              <a:solidFill>
                <a:srgbClr val="0000FF"/>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Referees: </a:t>
            </a:r>
            <a:r>
              <a:rPr lang="en-AU" sz="2000">
                <a:solidFill>
                  <a:srgbClr val="000000"/>
                </a:solidFill>
                <a:latin typeface="Roboto"/>
                <a:ea typeface="Roboto"/>
                <a:cs typeface="Roboto"/>
                <a:sym typeface="Roboto"/>
              </a:rPr>
              <a:t>Available upon request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240" name="Google Shape;240;p3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2"/>
          <p:cNvPicPr preferRelativeResize="0"/>
          <p:nvPr/>
        </p:nvPicPr>
        <p:blipFill>
          <a:blip r:embed="rId3">
            <a:alphaModFix/>
          </a:blip>
          <a:stretch>
            <a:fillRect/>
          </a:stretch>
        </p:blipFill>
        <p:spPr>
          <a:xfrm>
            <a:off x="4727250" y="-187675"/>
            <a:ext cx="4922825" cy="72333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Keywords you could use</a:t>
            </a:r>
            <a:endParaRPr>
              <a:latin typeface="Roboto"/>
              <a:ea typeface="Roboto"/>
              <a:cs typeface="Roboto"/>
              <a:sym typeface="Roboto"/>
            </a:endParaRPr>
          </a:p>
        </p:txBody>
      </p:sp>
      <p:sp>
        <p:nvSpPr>
          <p:cNvPr id="253" name="Google Shape;253;p3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254" name="Google Shape;254;p33"/>
          <p:cNvSpPr txBox="1"/>
          <p:nvPr/>
        </p:nvSpPr>
        <p:spPr>
          <a:xfrm>
            <a:off x="3838200" y="1690825"/>
            <a:ext cx="3386400" cy="3000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NoSQL</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Graph Database:</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Database</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SQL</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Excel</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IoT (Internet of Things)</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Data Warehouse</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Data Engineer</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Data Architect</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AU">
                <a:latin typeface="Roboto"/>
                <a:ea typeface="Roboto"/>
                <a:cs typeface="Roboto"/>
                <a:sym typeface="Roboto"/>
              </a:rPr>
              <a:t>API</a:t>
            </a:r>
            <a:endParaRPr>
              <a:latin typeface="Roboto"/>
              <a:ea typeface="Roboto"/>
              <a:cs typeface="Roboto"/>
              <a:sym typeface="Roboto"/>
            </a:endParaRPr>
          </a:p>
          <a:p>
            <a:pPr indent="-304800" lvl="0" marL="457200" rtl="0" algn="l">
              <a:lnSpc>
                <a:spcPct val="115000"/>
              </a:lnSpc>
              <a:spcBef>
                <a:spcPts val="0"/>
              </a:spcBef>
              <a:spcAft>
                <a:spcPts val="0"/>
              </a:spcAft>
              <a:buSzPts val="1200"/>
              <a:buFont typeface="Roboto"/>
              <a:buChar char="●"/>
            </a:pPr>
            <a:r>
              <a:rPr lang="en-AU">
                <a:latin typeface="Roboto"/>
                <a:ea typeface="Roboto"/>
                <a:cs typeface="Roboto"/>
                <a:sym typeface="Roboto"/>
              </a:rPr>
              <a:t>IDAN</a:t>
            </a:r>
            <a:endParaRPr>
              <a:latin typeface="Roboto"/>
              <a:ea typeface="Roboto"/>
              <a:cs typeface="Roboto"/>
              <a:sym typeface="Roboto"/>
            </a:endParaRPr>
          </a:p>
        </p:txBody>
      </p:sp>
      <p:sp>
        <p:nvSpPr>
          <p:cNvPr id="255" name="Google Shape;255;p33"/>
          <p:cNvSpPr txBox="1"/>
          <p:nvPr/>
        </p:nvSpPr>
        <p:spPr>
          <a:xfrm>
            <a:off x="838200" y="1690825"/>
            <a:ext cx="3000000" cy="4784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Data Science</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Data Scientist</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Big Data</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Analytics</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Machine Learning: </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Data Mining</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Hadoop</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Pivotal</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Visualisation</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Deep Learning</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Python</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Business Intelligence</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R Programming</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NetIQ</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Predictive Modeling</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Clustering</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Operations Research</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Statistician</a:t>
            </a:r>
            <a:endParaRPr>
              <a:solidFill>
                <a:schemeClr val="dk1"/>
              </a:solidFill>
              <a:latin typeface="Roboto"/>
              <a:ea typeface="Roboto"/>
              <a:cs typeface="Roboto"/>
              <a:sym typeface="Roboto"/>
            </a:endParaRPr>
          </a:p>
        </p:txBody>
      </p:sp>
      <p:sp>
        <p:nvSpPr>
          <p:cNvPr id="256" name="Google Shape;256;p33"/>
          <p:cNvSpPr txBox="1"/>
          <p:nvPr/>
        </p:nvSpPr>
        <p:spPr>
          <a:xfrm>
            <a:off x="7119275" y="1620575"/>
            <a:ext cx="3000000" cy="3000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Data Security</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lang="en-AU">
                <a:solidFill>
                  <a:schemeClr val="dk1"/>
                </a:solidFill>
                <a:latin typeface="Roboto"/>
                <a:ea typeface="Roboto"/>
                <a:cs typeface="Roboto"/>
                <a:sym typeface="Roboto"/>
              </a:rPr>
              <a:t>Cyber Security</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Security Architect</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Security Engineer</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Security Consultant</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Security Testing</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NIST</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CF</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HITRUST CSF</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ISO 27001</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Cryptography</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DLP</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AWS</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Programming Languages</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Phython</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CI/CD Integration</a:t>
            </a:r>
            <a:endParaRPr>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AU">
                <a:solidFill>
                  <a:schemeClr val="dk1"/>
                </a:solidFill>
                <a:latin typeface="Roboto"/>
                <a:ea typeface="Roboto"/>
                <a:cs typeface="Roboto"/>
                <a:sym typeface="Roboto"/>
              </a:rPr>
              <a:t>Cloud</a:t>
            </a:r>
            <a:endParaRPr>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200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4"/>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Building out your Resume and Save it to your Job Outcomes Folder </a:t>
            </a:r>
            <a:endParaRPr/>
          </a:p>
        </p:txBody>
      </p:sp>
      <p:sp>
        <p:nvSpPr>
          <p:cNvPr id="263" name="Google Shape;263;p3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Cover</a:t>
            </a:r>
            <a:r>
              <a:rPr b="1" lang="en-AU">
                <a:latin typeface="Roboto"/>
                <a:ea typeface="Roboto"/>
                <a:cs typeface="Roboto"/>
                <a:sym typeface="Roboto"/>
              </a:rPr>
              <a:t> </a:t>
            </a:r>
            <a:r>
              <a:rPr lang="en-AU">
                <a:latin typeface="Roboto"/>
                <a:ea typeface="Roboto"/>
                <a:cs typeface="Roboto"/>
                <a:sym typeface="Roboto"/>
              </a:rPr>
              <a:t>Letter</a:t>
            </a:r>
            <a:endParaRPr>
              <a:latin typeface="Roboto"/>
              <a:ea typeface="Roboto"/>
              <a:cs typeface="Roboto"/>
              <a:sym typeface="Roboto"/>
            </a:endParaRPr>
          </a:p>
        </p:txBody>
      </p:sp>
      <p:sp>
        <p:nvSpPr>
          <p:cNvPr id="270" name="Google Shape;270;p35"/>
          <p:cNvSpPr txBox="1"/>
          <p:nvPr>
            <p:ph idx="1" type="body"/>
          </p:nvPr>
        </p:nvSpPr>
        <p:spPr>
          <a:xfrm>
            <a:off x="838200" y="15190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AU" sz="2000">
                <a:solidFill>
                  <a:srgbClr val="000000"/>
                </a:solidFill>
                <a:latin typeface="Roboto"/>
                <a:ea typeface="Roboto"/>
                <a:cs typeface="Roboto"/>
                <a:sym typeface="Roboto"/>
              </a:rPr>
              <a:t>Contact details </a:t>
            </a:r>
            <a:endParaRPr b="1" sz="2000">
              <a:solidFill>
                <a:srgbClr val="000000"/>
              </a:solidFill>
              <a:latin typeface="Roboto"/>
              <a:ea typeface="Roboto"/>
              <a:cs typeface="Roboto"/>
              <a:sym typeface="Roboto"/>
            </a:endParaRPr>
          </a:p>
          <a:p>
            <a:pPr indent="-355600" lvl="0"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Name, Location, LinkedIn, Email, Phone Number, Date of application</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Company</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Greetin</a:t>
            </a:r>
            <a:r>
              <a:rPr b="1" lang="en-AU" sz="2000">
                <a:solidFill>
                  <a:srgbClr val="000000"/>
                </a:solidFill>
                <a:latin typeface="Roboto"/>
                <a:ea typeface="Roboto"/>
                <a:cs typeface="Roboto"/>
                <a:sym typeface="Roboto"/>
              </a:rPr>
              <a:t>g</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Introduction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Body</a:t>
            </a:r>
            <a:endParaRPr b="1" sz="2000">
              <a:solidFill>
                <a:srgbClr val="000000"/>
              </a:solidFill>
              <a:latin typeface="Roboto"/>
              <a:ea typeface="Roboto"/>
              <a:cs typeface="Roboto"/>
              <a:sym typeface="Roboto"/>
            </a:endParaRPr>
          </a:p>
          <a:p>
            <a:pPr indent="-355600" lvl="0"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Reasons why you want to work for the company</a:t>
            </a:r>
            <a:endParaRPr sz="2000">
              <a:solidFill>
                <a:srgbClr val="000000"/>
              </a:solidFill>
              <a:latin typeface="Roboto"/>
              <a:ea typeface="Roboto"/>
              <a:cs typeface="Roboto"/>
              <a:sym typeface="Roboto"/>
            </a:endParaRPr>
          </a:p>
          <a:p>
            <a:pPr indent="-355600" lvl="0" marL="9144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How your qualifications &amp; experience could add value to them</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Closing statement</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Signature </a:t>
            </a:r>
            <a:endParaRPr b="1" sz="2000">
              <a:solidFill>
                <a:srgbClr val="000000"/>
              </a:solidFill>
              <a:latin typeface="Roboto"/>
              <a:ea typeface="Roboto"/>
              <a:cs typeface="Roboto"/>
              <a:sym typeface="Roboto"/>
            </a:endParaRPr>
          </a:p>
          <a:p>
            <a:pPr indent="-355600" lvl="0"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Sign off with an e-signature</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000">
              <a:solidFill>
                <a:srgbClr val="000000"/>
              </a:solidFill>
              <a:latin typeface="Roboto"/>
              <a:ea typeface="Roboto"/>
              <a:cs typeface="Roboto"/>
              <a:sym typeface="Roboto"/>
            </a:endParaRPr>
          </a:p>
        </p:txBody>
      </p:sp>
      <p:sp>
        <p:nvSpPr>
          <p:cNvPr id="271" name="Google Shape;271;p35"/>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6"/>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pic>
        <p:nvPicPr>
          <p:cNvPr id="278" name="Google Shape;278;p36"/>
          <p:cNvPicPr preferRelativeResize="0"/>
          <p:nvPr/>
        </p:nvPicPr>
        <p:blipFill rotWithShape="1">
          <a:blip r:embed="rId3">
            <a:alphaModFix/>
          </a:blip>
          <a:srcRect b="6514" l="0" r="0" t="6506"/>
          <a:stretch/>
        </p:blipFill>
        <p:spPr>
          <a:xfrm>
            <a:off x="3265675" y="0"/>
            <a:ext cx="6032299" cy="64042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7"/>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pic>
        <p:nvPicPr>
          <p:cNvPr id="285" name="Google Shape;285;p37"/>
          <p:cNvPicPr preferRelativeResize="0"/>
          <p:nvPr/>
        </p:nvPicPr>
        <p:blipFill rotWithShape="1">
          <a:blip r:embed="rId3">
            <a:alphaModFix/>
          </a:blip>
          <a:srcRect b="-1249" l="0" r="-3039" t="1250"/>
          <a:stretch/>
        </p:blipFill>
        <p:spPr>
          <a:xfrm>
            <a:off x="1028428" y="18075"/>
            <a:ext cx="11163574" cy="6821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8"/>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Building out your Cover Letter </a:t>
            </a:r>
            <a:r>
              <a:rPr lang="en-AU"/>
              <a:t>and Save it to your Job Outcomes Folder </a:t>
            </a:r>
            <a:endParaRPr/>
          </a:p>
        </p:txBody>
      </p:sp>
      <p:sp>
        <p:nvSpPr>
          <p:cNvPr id="292" name="Google Shape;292;p38"/>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9"/>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IOD Job Board</a:t>
            </a:r>
            <a:endParaRPr>
              <a:latin typeface="Roboto"/>
              <a:ea typeface="Roboto"/>
              <a:cs typeface="Roboto"/>
              <a:sym typeface="Roboto"/>
            </a:endParaRPr>
          </a:p>
        </p:txBody>
      </p:sp>
      <p:sp>
        <p:nvSpPr>
          <p:cNvPr id="299" name="Google Shape;299;p39"/>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rPr lang="en-AU">
                <a:latin typeface="Roboto"/>
                <a:ea typeface="Roboto"/>
                <a:cs typeface="Roboto"/>
                <a:sym typeface="Roboto"/>
              </a:rPr>
              <a:t>Create a profile on the IOD Job Board and start getting notifications for jobs.</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rPr lang="en-AU" u="sng">
                <a:solidFill>
                  <a:schemeClr val="hlink"/>
                </a:solidFill>
                <a:latin typeface="Roboto"/>
                <a:ea typeface="Roboto"/>
                <a:cs typeface="Roboto"/>
                <a:sym typeface="Roboto"/>
                <a:hlinkClick r:id="rId3"/>
              </a:rPr>
              <a:t>IOD Job Board</a:t>
            </a:r>
            <a:r>
              <a:rPr lang="en-AU">
                <a:latin typeface="Roboto"/>
                <a:ea typeface="Roboto"/>
                <a:cs typeface="Roboto"/>
                <a:sym typeface="Roboto"/>
              </a:rPr>
              <a:t> will notify you of job availabilities! </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rPr lang="en-AU">
                <a:latin typeface="Roboto"/>
                <a:ea typeface="Roboto"/>
                <a:cs typeface="Roboto"/>
                <a:sym typeface="Roboto"/>
              </a:rPr>
              <a:t>10mins ….</a:t>
            </a:r>
            <a:endParaRPr>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a:p>
        </p:txBody>
      </p:sp>
      <p:sp>
        <p:nvSpPr>
          <p:cNvPr id="300" name="Google Shape;300;p3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idx="1" type="body"/>
          </p:nvPr>
        </p:nvSpPr>
        <p:spPr>
          <a:xfrm>
            <a:off x="1267261" y="1523224"/>
            <a:ext cx="10709700" cy="4721100"/>
          </a:xfrm>
          <a:prstGeom prst="rect">
            <a:avLst/>
          </a:prstGeom>
          <a:noFill/>
          <a:ln>
            <a:noFill/>
          </a:ln>
        </p:spPr>
        <p:txBody>
          <a:bodyPr anchorCtr="0" anchor="t" bIns="45675" lIns="45675" spcFirstLastPara="1" rIns="45675" wrap="square" tIns="45675">
            <a:noAutofit/>
          </a:bodyPr>
          <a:lstStyle/>
          <a:p>
            <a:pPr indent="0" lvl="0" marL="0" rtl="0" algn="l">
              <a:lnSpc>
                <a:spcPct val="90000"/>
              </a:lnSpc>
              <a:spcBef>
                <a:spcPts val="0"/>
              </a:spcBef>
              <a:spcAft>
                <a:spcPts val="0"/>
              </a:spcAft>
              <a:buSzPts val="4400"/>
              <a:buNone/>
            </a:pPr>
            <a:r>
              <a:t/>
            </a:r>
            <a:endParaRPr sz="4400">
              <a:solidFill>
                <a:schemeClr val="dk1"/>
              </a:solidFill>
              <a:latin typeface="Cambria"/>
              <a:ea typeface="Cambria"/>
              <a:cs typeface="Cambria"/>
              <a:sym typeface="Cambria"/>
            </a:endParaRPr>
          </a:p>
          <a:p>
            <a:pPr indent="0" lvl="0" marL="0" rtl="0" algn="l">
              <a:lnSpc>
                <a:spcPct val="90000"/>
              </a:lnSpc>
              <a:spcBef>
                <a:spcPts val="0"/>
              </a:spcBef>
              <a:spcAft>
                <a:spcPts val="0"/>
              </a:spcAft>
              <a:buSzPts val="4400"/>
              <a:buNone/>
            </a:pPr>
            <a:r>
              <a:t/>
            </a:r>
            <a:endParaRPr sz="4400">
              <a:solidFill>
                <a:schemeClr val="dk1"/>
              </a:solidFill>
              <a:latin typeface="Cambria"/>
              <a:ea typeface="Cambria"/>
              <a:cs typeface="Cambria"/>
              <a:sym typeface="Cambria"/>
            </a:endParaRPr>
          </a:p>
          <a:p>
            <a:pPr indent="0" lvl="0" marL="0" rtl="0" algn="l">
              <a:lnSpc>
                <a:spcPct val="90000"/>
              </a:lnSpc>
              <a:spcBef>
                <a:spcPts val="1000"/>
              </a:spcBef>
              <a:spcAft>
                <a:spcPts val="0"/>
              </a:spcAft>
              <a:buClr>
                <a:srgbClr val="DD4755"/>
              </a:buClr>
              <a:buSzPts val="3600"/>
              <a:buFont typeface="Cambria"/>
              <a:buNone/>
            </a:pPr>
            <a:r>
              <a:t/>
            </a:r>
            <a:endParaRPr sz="4400">
              <a:latin typeface="Cambria"/>
              <a:ea typeface="Cambria"/>
              <a:cs typeface="Cambria"/>
              <a:sym typeface="Cambria"/>
            </a:endParaRPr>
          </a:p>
          <a:p>
            <a:pPr indent="0" lvl="0" marL="0" rtl="0" algn="l">
              <a:lnSpc>
                <a:spcPct val="90000"/>
              </a:lnSpc>
              <a:spcBef>
                <a:spcPts val="1000"/>
              </a:spcBef>
              <a:spcAft>
                <a:spcPts val="0"/>
              </a:spcAft>
              <a:buClr>
                <a:srgbClr val="DD4755"/>
              </a:buClr>
              <a:buSzPts val="3600"/>
              <a:buFont typeface="Cambria"/>
              <a:buNone/>
            </a:pPr>
            <a:r>
              <a:rPr lang="en-AU" sz="4400">
                <a:solidFill>
                  <a:srgbClr val="FF4600"/>
                </a:solidFill>
                <a:latin typeface="Cambria"/>
                <a:ea typeface="Cambria"/>
                <a:cs typeface="Cambria"/>
                <a:sym typeface="Cambria"/>
              </a:rPr>
              <a:t>Job Outcomes</a:t>
            </a:r>
            <a:endParaRPr sz="2400">
              <a:solidFill>
                <a:srgbClr val="FF4600"/>
              </a:solidFill>
              <a:latin typeface="Cambria"/>
              <a:ea typeface="Cambria"/>
              <a:cs typeface="Cambria"/>
              <a:sym typeface="Cambria"/>
            </a:endParaRPr>
          </a:p>
        </p:txBody>
      </p:sp>
      <p:cxnSp>
        <p:nvCxnSpPr>
          <p:cNvPr id="138" name="Google Shape;138;p22"/>
          <p:cNvCxnSpPr/>
          <p:nvPr/>
        </p:nvCxnSpPr>
        <p:spPr>
          <a:xfrm>
            <a:off x="1089130" y="5269266"/>
            <a:ext cx="6156300" cy="20400"/>
          </a:xfrm>
          <a:prstGeom prst="straightConnector1">
            <a:avLst/>
          </a:prstGeom>
          <a:noFill/>
          <a:ln cap="flat" cmpd="sng" w="28575">
            <a:solidFill>
              <a:srgbClr val="FF4600"/>
            </a:solidFill>
            <a:prstDash val="solid"/>
            <a:miter lim="8000"/>
            <a:headEnd len="sm" w="sm" type="none"/>
            <a:tailEnd len="sm" w="sm" type="none"/>
          </a:ln>
        </p:spPr>
      </p:cxnSp>
      <p:cxnSp>
        <p:nvCxnSpPr>
          <p:cNvPr id="139" name="Google Shape;139;p22"/>
          <p:cNvCxnSpPr/>
          <p:nvPr/>
        </p:nvCxnSpPr>
        <p:spPr>
          <a:xfrm>
            <a:off x="1089130" y="4117302"/>
            <a:ext cx="6156300" cy="20400"/>
          </a:xfrm>
          <a:prstGeom prst="straightConnector1">
            <a:avLst/>
          </a:prstGeom>
          <a:noFill/>
          <a:ln cap="flat" cmpd="sng" w="28575">
            <a:solidFill>
              <a:srgbClr val="FF4600"/>
            </a:solidFill>
            <a:prstDash val="solid"/>
            <a:miter lim="8000"/>
            <a:headEnd len="sm" w="sm" type="none"/>
            <a:tailEnd len="sm" w="sm" type="none"/>
          </a:ln>
        </p:spPr>
      </p:cxnSp>
      <p:sp>
        <p:nvSpPr>
          <p:cNvPr id="140" name="Google Shape;140;p22"/>
          <p:cNvSpPr txBox="1"/>
          <p:nvPr>
            <p:ph type="title"/>
          </p:nvPr>
        </p:nvSpPr>
        <p:spPr>
          <a:xfrm>
            <a:off x="1267261" y="377099"/>
            <a:ext cx="10709700" cy="1016100"/>
          </a:xfrm>
          <a:prstGeom prst="rect">
            <a:avLst/>
          </a:prstGeom>
        </p:spPr>
        <p:txBody>
          <a:bodyPr anchorCtr="0" anchor="t" bIns="45675" lIns="45675" spcFirstLastPara="1" rIns="45675" wrap="square" tIns="45675">
            <a:noAutofit/>
          </a:bodyPr>
          <a:lstStyle/>
          <a:p>
            <a:pPr indent="0" lvl="0" marL="0" rtl="0" algn="l">
              <a:spcBef>
                <a:spcPts val="0"/>
              </a:spcBef>
              <a:spcAft>
                <a:spcPts val="0"/>
              </a:spcAft>
              <a:buNone/>
            </a:pPr>
            <a:r>
              <a:t/>
            </a:r>
            <a:endParaRPr/>
          </a:p>
        </p:txBody>
      </p:sp>
      <p:sp>
        <p:nvSpPr>
          <p:cNvPr id="141" name="Google Shape;141;p22"/>
          <p:cNvSpPr txBox="1"/>
          <p:nvPr>
            <p:ph idx="12" type="sldNum"/>
          </p:nvPr>
        </p:nvSpPr>
        <p:spPr>
          <a:xfrm>
            <a:off x="167080" y="6334462"/>
            <a:ext cx="426000" cy="485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FFFFFF"/>
              </a:buClr>
              <a:buSzPts val="2500"/>
              <a:buFont typeface="Calibri"/>
              <a:buNone/>
            </a:pPr>
            <a:fld id="{00000000-1234-1234-1234-123412341234}" type="slidenum">
              <a:rPr lang="en-AU"/>
              <a:t>‹#›</a:t>
            </a:fld>
            <a:endParaRPr sz="1200">
              <a:solidFill>
                <a:srgbClr val="888888"/>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0"/>
          <p:cNvSpPr txBox="1"/>
          <p:nvPr>
            <p:ph type="title"/>
          </p:nvPr>
        </p:nvSpPr>
        <p:spPr>
          <a:xfrm>
            <a:off x="3005800" y="3023850"/>
            <a:ext cx="8440500" cy="810300"/>
          </a:xfrm>
          <a:prstGeom prst="rect">
            <a:avLst/>
          </a:prstGeom>
          <a:noFill/>
          <a:ln>
            <a:noFill/>
          </a:ln>
        </p:spPr>
        <p:txBody>
          <a:bodyPr anchorCtr="0" anchor="b" bIns="45675" lIns="45675" spcFirstLastPara="1" rIns="45675" wrap="square" tIns="45675">
            <a:noAutofit/>
          </a:bodyPr>
          <a:lstStyle/>
          <a:p>
            <a:pPr indent="0" lvl="0" marL="0" rtl="0" algn="l">
              <a:lnSpc>
                <a:spcPct val="90000"/>
              </a:lnSpc>
              <a:spcBef>
                <a:spcPts val="0"/>
              </a:spcBef>
              <a:spcAft>
                <a:spcPts val="0"/>
              </a:spcAft>
              <a:buClr>
                <a:srgbClr val="1EBADD"/>
              </a:buClr>
              <a:buSzPts val="4400"/>
              <a:buFont typeface="Calibri"/>
              <a:buNone/>
            </a:pPr>
            <a:r>
              <a:rPr lang="en-AU">
                <a:latin typeface="Roboto"/>
                <a:ea typeface="Roboto"/>
                <a:cs typeface="Roboto"/>
                <a:sym typeface="Roboto"/>
              </a:rPr>
              <a:t>Social Media for Job Searching</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1"/>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12" name="Google Shape;312;p41"/>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How can YOU use social Media for job searching?</a:t>
            </a:r>
            <a:endParaRPr sz="4400">
              <a:solidFill>
                <a:srgbClr val="1D1FFF"/>
              </a:solidFill>
              <a:latin typeface="Roboto"/>
              <a:ea typeface="Roboto"/>
              <a:cs typeface="Roboto"/>
              <a:sym typeface="Roboto"/>
            </a:endParaRPr>
          </a:p>
        </p:txBody>
      </p:sp>
      <p:sp>
        <p:nvSpPr>
          <p:cNvPr id="313" name="Google Shape;313;p41"/>
          <p:cNvSpPr txBox="1"/>
          <p:nvPr/>
        </p:nvSpPr>
        <p:spPr>
          <a:xfrm>
            <a:off x="961050" y="1767900"/>
            <a:ext cx="7973400" cy="39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AU">
                <a:solidFill>
                  <a:schemeClr val="dk1"/>
                </a:solidFill>
                <a:highlight>
                  <a:srgbClr val="FFFFFF"/>
                </a:highlight>
                <a:latin typeface="Roboto"/>
                <a:ea typeface="Roboto"/>
                <a:cs typeface="Roboto"/>
                <a:sym typeface="Roboto"/>
              </a:rPr>
              <a:t>Social media offers the opportunity to build a strong online profile that </a:t>
            </a:r>
            <a:r>
              <a:rPr lang="en-AU">
                <a:solidFill>
                  <a:srgbClr val="0000FF"/>
                </a:solidFill>
                <a:highlight>
                  <a:srgbClr val="FFFFFF"/>
                </a:highlight>
                <a:latin typeface="Roboto"/>
                <a:ea typeface="Roboto"/>
                <a:cs typeface="Roboto"/>
                <a:sym typeface="Roboto"/>
              </a:rPr>
              <a:t>attracts </a:t>
            </a:r>
            <a:r>
              <a:rPr lang="en-AU">
                <a:solidFill>
                  <a:schemeClr val="dk1"/>
                </a:solidFill>
                <a:highlight>
                  <a:srgbClr val="FFFFFF"/>
                </a:highlight>
                <a:latin typeface="Roboto"/>
                <a:ea typeface="Roboto"/>
                <a:cs typeface="Roboto"/>
                <a:sym typeface="Roboto"/>
              </a:rPr>
              <a:t>recruiters and hiring managers</a:t>
            </a:r>
            <a:endParaRPr>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AU">
                <a:solidFill>
                  <a:srgbClr val="0000FF"/>
                </a:solidFill>
                <a:highlight>
                  <a:srgbClr val="FFFFFF"/>
                </a:highlight>
                <a:latin typeface="Roboto"/>
                <a:ea typeface="Roboto"/>
                <a:cs typeface="Roboto"/>
                <a:sym typeface="Roboto"/>
              </a:rPr>
              <a:t>Create a strategy to optimise your presence by:</a:t>
            </a:r>
            <a:endParaRPr>
              <a:solidFill>
                <a:srgbClr val="0000FF"/>
              </a:solidFill>
              <a:highlight>
                <a:srgbClr val="FFFFFF"/>
              </a:highlight>
              <a:latin typeface="Roboto"/>
              <a:ea typeface="Roboto"/>
              <a:cs typeface="Roboto"/>
              <a:sym typeface="Roboto"/>
            </a:endParaRPr>
          </a:p>
          <a:p>
            <a:pPr indent="-298450" lvl="0" marL="457200" rtl="0" algn="l">
              <a:lnSpc>
                <a:spcPct val="115000"/>
              </a:lnSpc>
              <a:spcBef>
                <a:spcPts val="120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Use a consistent username and image across your Facebook, LinkedIn and Twitter profiles</a:t>
            </a:r>
            <a:endParaRPr>
              <a:solidFill>
                <a:schemeClr val="dk1"/>
              </a:solidFill>
              <a:highlight>
                <a:srgbClr val="FFFFFF"/>
              </a:highlight>
              <a:latin typeface="Roboto"/>
              <a:ea typeface="Roboto"/>
              <a:cs typeface="Roboto"/>
              <a:sym typeface="Roboto"/>
            </a:endParaRPr>
          </a:p>
          <a:p>
            <a:pPr indent="-298450" lvl="0" marL="457200" rtl="0" algn="l">
              <a:lnSpc>
                <a:spcPct val="115000"/>
              </a:lnSpc>
              <a:spcBef>
                <a:spcPts val="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Highlight your location – general, not specific! </a:t>
            </a:r>
            <a:endParaRPr>
              <a:solidFill>
                <a:schemeClr val="dk1"/>
              </a:solidFill>
              <a:highlight>
                <a:srgbClr val="FFFFFF"/>
              </a:highlight>
              <a:latin typeface="Roboto"/>
              <a:ea typeface="Roboto"/>
              <a:cs typeface="Roboto"/>
              <a:sym typeface="Roboto"/>
            </a:endParaRPr>
          </a:p>
          <a:p>
            <a:pPr indent="-298450" lvl="0" marL="457200" rtl="0" algn="l">
              <a:lnSpc>
                <a:spcPct val="115000"/>
              </a:lnSpc>
              <a:spcBef>
                <a:spcPts val="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Highlight  the type of work you’re looking for</a:t>
            </a:r>
            <a:br>
              <a:rPr lang="en-AU">
                <a:solidFill>
                  <a:schemeClr val="dk1"/>
                </a:solidFill>
                <a:highlight>
                  <a:srgbClr val="FFFFFF"/>
                </a:highlight>
                <a:latin typeface="Roboto"/>
                <a:ea typeface="Roboto"/>
                <a:cs typeface="Roboto"/>
                <a:sym typeface="Roboto"/>
              </a:rPr>
            </a:br>
            <a:endParaRPr>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AU">
                <a:solidFill>
                  <a:srgbClr val="0000FF"/>
                </a:solidFill>
                <a:highlight>
                  <a:srgbClr val="FFFFFF"/>
                </a:highlight>
                <a:latin typeface="Roboto"/>
                <a:ea typeface="Roboto"/>
                <a:cs typeface="Roboto"/>
                <a:sym typeface="Roboto"/>
              </a:rPr>
              <a:t>Follow, network and engage with:</a:t>
            </a:r>
            <a:endParaRPr>
              <a:solidFill>
                <a:srgbClr val="0000FF"/>
              </a:solidFill>
              <a:highlight>
                <a:srgbClr val="FFFFFF"/>
              </a:highlight>
              <a:latin typeface="Roboto"/>
              <a:ea typeface="Roboto"/>
              <a:cs typeface="Roboto"/>
              <a:sym typeface="Roboto"/>
            </a:endParaRPr>
          </a:p>
          <a:p>
            <a:pPr indent="-298450" lvl="0" marL="457200" rtl="0" algn="l">
              <a:lnSpc>
                <a:spcPct val="115000"/>
              </a:lnSpc>
              <a:spcBef>
                <a:spcPts val="120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Companies you want to work for</a:t>
            </a:r>
            <a:endParaRPr>
              <a:solidFill>
                <a:schemeClr val="dk1"/>
              </a:solidFill>
              <a:highlight>
                <a:srgbClr val="FFFFFF"/>
              </a:highlight>
              <a:latin typeface="Roboto"/>
              <a:ea typeface="Roboto"/>
              <a:cs typeface="Roboto"/>
              <a:sym typeface="Roboto"/>
            </a:endParaRPr>
          </a:p>
          <a:p>
            <a:pPr indent="-298450" lvl="0" marL="457200" rtl="0" algn="l">
              <a:lnSpc>
                <a:spcPct val="115000"/>
              </a:lnSpc>
              <a:spcBef>
                <a:spcPts val="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Recruiters who recruit people like you</a:t>
            </a:r>
            <a:endParaRPr>
              <a:solidFill>
                <a:schemeClr val="dk1"/>
              </a:solidFill>
              <a:highlight>
                <a:srgbClr val="FFFFFF"/>
              </a:highlight>
              <a:latin typeface="Roboto"/>
              <a:ea typeface="Roboto"/>
              <a:cs typeface="Roboto"/>
              <a:sym typeface="Roboto"/>
            </a:endParaRPr>
          </a:p>
          <a:p>
            <a:pPr indent="-298450" lvl="0" marL="457200" rtl="0" algn="l">
              <a:lnSpc>
                <a:spcPct val="115000"/>
              </a:lnSpc>
              <a:spcBef>
                <a:spcPts val="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Leaders in the job area you’re interested in </a:t>
            </a:r>
            <a:endParaRPr>
              <a:solidFill>
                <a:schemeClr val="dk1"/>
              </a:solidFill>
              <a:highlight>
                <a:srgbClr val="FFFFFF"/>
              </a:highlight>
              <a:latin typeface="Roboto"/>
              <a:ea typeface="Roboto"/>
              <a:cs typeface="Roboto"/>
              <a:sym typeface="Roboto"/>
            </a:endParaRPr>
          </a:p>
          <a:p>
            <a:pPr indent="-298450" lvl="0" marL="457200" rtl="0" algn="l">
              <a:lnSpc>
                <a:spcPct val="115000"/>
              </a:lnSpc>
              <a:spcBef>
                <a:spcPts val="0"/>
              </a:spcBef>
              <a:spcAft>
                <a:spcPts val="0"/>
              </a:spcAft>
              <a:buClr>
                <a:schemeClr val="dk1"/>
              </a:buClr>
              <a:buSzPts val="1100"/>
              <a:buFont typeface="Roboto"/>
              <a:buChar char="●"/>
            </a:pPr>
            <a:r>
              <a:rPr lang="en-AU">
                <a:solidFill>
                  <a:schemeClr val="dk1"/>
                </a:solidFill>
                <a:highlight>
                  <a:srgbClr val="FFFFFF"/>
                </a:highlight>
                <a:latin typeface="Roboto"/>
                <a:ea typeface="Roboto"/>
                <a:cs typeface="Roboto"/>
                <a:sym typeface="Roboto"/>
              </a:rPr>
              <a:t>Groups active in the sector</a:t>
            </a:r>
            <a:br>
              <a:rPr lang="en-AU">
                <a:solidFill>
                  <a:schemeClr val="dk1"/>
                </a:solidFill>
                <a:highlight>
                  <a:srgbClr val="FFFFFF"/>
                </a:highlight>
                <a:latin typeface="Roboto"/>
                <a:ea typeface="Roboto"/>
                <a:cs typeface="Roboto"/>
                <a:sym typeface="Roboto"/>
              </a:rPr>
            </a:br>
            <a:r>
              <a:rPr lang="en-AU">
                <a:solidFill>
                  <a:srgbClr val="00B0F0"/>
                </a:solidFill>
                <a:highlight>
                  <a:srgbClr val="FFFFFF"/>
                </a:highlight>
                <a:latin typeface="Roboto"/>
                <a:ea typeface="Roboto"/>
                <a:cs typeface="Roboto"/>
                <a:sym typeface="Roboto"/>
              </a:rPr>
              <a:t>Set up job alerts!</a:t>
            </a:r>
            <a:endParaRPr>
              <a:solidFill>
                <a:srgbClr val="00B0F0"/>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latin typeface="Roboto"/>
              <a:ea typeface="Roboto"/>
              <a:cs typeface="Roboto"/>
              <a:sym typeface="Roboto"/>
            </a:endParaRPr>
          </a:p>
        </p:txBody>
      </p:sp>
      <p:pic>
        <p:nvPicPr>
          <p:cNvPr id="314" name="Google Shape;314;p41"/>
          <p:cNvPicPr preferRelativeResize="0"/>
          <p:nvPr/>
        </p:nvPicPr>
        <p:blipFill>
          <a:blip r:embed="rId3">
            <a:alphaModFix/>
          </a:blip>
          <a:stretch>
            <a:fillRect/>
          </a:stretch>
        </p:blipFill>
        <p:spPr>
          <a:xfrm>
            <a:off x="5645143" y="3719475"/>
            <a:ext cx="6096011" cy="20824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21" name="Google Shape;321;p42"/>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Employers and recruiters use it too!</a:t>
            </a:r>
            <a:endParaRPr sz="4400">
              <a:solidFill>
                <a:srgbClr val="1D1FFF"/>
              </a:solidFill>
              <a:latin typeface="Roboto"/>
              <a:ea typeface="Roboto"/>
              <a:cs typeface="Roboto"/>
              <a:sym typeface="Roboto"/>
            </a:endParaRPr>
          </a:p>
        </p:txBody>
      </p:sp>
      <p:sp>
        <p:nvSpPr>
          <p:cNvPr id="322" name="Google Shape;322;p42"/>
          <p:cNvSpPr txBox="1"/>
          <p:nvPr/>
        </p:nvSpPr>
        <p:spPr>
          <a:xfrm>
            <a:off x="946500" y="1530600"/>
            <a:ext cx="10299000" cy="39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AU">
                <a:solidFill>
                  <a:schemeClr val="dk1"/>
                </a:solidFill>
                <a:highlight>
                  <a:srgbClr val="FFFFFF"/>
                </a:highlight>
                <a:latin typeface="Roboto"/>
                <a:ea typeface="Roboto"/>
                <a:cs typeface="Roboto"/>
                <a:sym typeface="Roboto"/>
              </a:rPr>
              <a:t>Recent research indicated that more than 50% of employers view candidates’ social media profiles before making a job offer.</a:t>
            </a:r>
            <a:endParaRPr>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AU">
                <a:solidFill>
                  <a:schemeClr val="dk1"/>
                </a:solidFill>
                <a:highlight>
                  <a:srgbClr val="FFFFFF"/>
                </a:highlight>
                <a:latin typeface="Roboto"/>
                <a:ea typeface="Roboto"/>
                <a:cs typeface="Roboto"/>
                <a:sym typeface="Roboto"/>
              </a:rPr>
              <a:t>This led to the majority of recruiters reconsidering their decision.</a:t>
            </a:r>
            <a:endParaRPr>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dk1"/>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latin typeface="Roboto"/>
              <a:ea typeface="Roboto"/>
              <a:cs typeface="Roboto"/>
              <a:sym typeface="Roboto"/>
            </a:endParaRPr>
          </a:p>
        </p:txBody>
      </p:sp>
      <p:pic>
        <p:nvPicPr>
          <p:cNvPr id="323" name="Google Shape;323;p42"/>
          <p:cNvPicPr preferRelativeResize="0"/>
          <p:nvPr/>
        </p:nvPicPr>
        <p:blipFill rotWithShape="1">
          <a:blip r:embed="rId3">
            <a:alphaModFix/>
          </a:blip>
          <a:srcRect b="5647" l="0" r="0" t="27044"/>
          <a:stretch/>
        </p:blipFill>
        <p:spPr>
          <a:xfrm>
            <a:off x="-5000" y="2429165"/>
            <a:ext cx="12192000" cy="576618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3"/>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30" name="Google Shape;330;p43"/>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Your Digital Footprint….</a:t>
            </a:r>
            <a:endParaRPr sz="4400">
              <a:solidFill>
                <a:srgbClr val="1D1FFF"/>
              </a:solidFill>
              <a:latin typeface="Roboto"/>
              <a:ea typeface="Roboto"/>
              <a:cs typeface="Roboto"/>
              <a:sym typeface="Roboto"/>
            </a:endParaRPr>
          </a:p>
        </p:txBody>
      </p:sp>
      <p:sp>
        <p:nvSpPr>
          <p:cNvPr id="331" name="Google Shape;331;p43"/>
          <p:cNvSpPr txBox="1"/>
          <p:nvPr/>
        </p:nvSpPr>
        <p:spPr>
          <a:xfrm>
            <a:off x="6096000" y="1530600"/>
            <a:ext cx="5149500" cy="476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Facebook profile picture </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Facebook banner Facebook groups Instagram</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Tumblr</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Pinterest</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Comment boards Forums</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Flickr</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YouTube</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Gmail </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Snapchat</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solidFill>
                  <a:schemeClr val="dk1"/>
                </a:solidFill>
                <a:highlight>
                  <a:srgbClr val="FFFFFF"/>
                </a:highlight>
                <a:latin typeface="Roboto"/>
                <a:ea typeface="Roboto"/>
                <a:cs typeface="Roboto"/>
                <a:sym typeface="Roboto"/>
              </a:rPr>
              <a:t>School yearbook online</a:t>
            </a:r>
            <a:endParaRPr b="1">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dk1"/>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latin typeface="Roboto"/>
              <a:ea typeface="Roboto"/>
              <a:cs typeface="Roboto"/>
              <a:sym typeface="Roboto"/>
            </a:endParaRPr>
          </a:p>
        </p:txBody>
      </p:sp>
      <p:pic>
        <p:nvPicPr>
          <p:cNvPr id="332" name="Google Shape;332;p43"/>
          <p:cNvPicPr preferRelativeResize="0"/>
          <p:nvPr/>
        </p:nvPicPr>
        <p:blipFill>
          <a:blip r:embed="rId3">
            <a:alphaModFix/>
          </a:blip>
          <a:stretch>
            <a:fillRect/>
          </a:stretch>
        </p:blipFill>
        <p:spPr>
          <a:xfrm>
            <a:off x="946507" y="1530600"/>
            <a:ext cx="3982016" cy="5142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4"/>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39" name="Google Shape;339;p44"/>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So think about your data protection</a:t>
            </a:r>
            <a:endParaRPr sz="4400">
              <a:solidFill>
                <a:srgbClr val="1D1FFF"/>
              </a:solidFill>
              <a:latin typeface="Roboto"/>
              <a:ea typeface="Roboto"/>
              <a:cs typeface="Roboto"/>
              <a:sym typeface="Roboto"/>
            </a:endParaRPr>
          </a:p>
        </p:txBody>
      </p:sp>
      <p:sp>
        <p:nvSpPr>
          <p:cNvPr id="340" name="Google Shape;340;p44"/>
          <p:cNvSpPr txBox="1"/>
          <p:nvPr/>
        </p:nvSpPr>
        <p:spPr>
          <a:xfrm>
            <a:off x="838200" y="1690825"/>
            <a:ext cx="10257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AU">
                <a:highlight>
                  <a:srgbClr val="FFFFFF"/>
                </a:highlight>
              </a:rPr>
              <a:t>Think carefully about :</a:t>
            </a:r>
            <a:endParaRPr>
              <a:highlight>
                <a:srgbClr val="FFFFFF"/>
              </a:highlight>
            </a:endParaRPr>
          </a:p>
          <a:p>
            <a:pPr indent="-298450" lvl="0" marL="457200" rtl="0" algn="l">
              <a:lnSpc>
                <a:spcPct val="115000"/>
              </a:lnSpc>
              <a:spcBef>
                <a:spcPts val="1200"/>
              </a:spcBef>
              <a:spcAft>
                <a:spcPts val="0"/>
              </a:spcAft>
              <a:buClr>
                <a:schemeClr val="dk1"/>
              </a:buClr>
              <a:buSzPts val="1100"/>
              <a:buChar char="●"/>
            </a:pPr>
            <a:r>
              <a:rPr lang="en-AU">
                <a:highlight>
                  <a:srgbClr val="FFFFFF"/>
                </a:highlight>
              </a:rPr>
              <a:t>Keeping your social and professional profiles separate</a:t>
            </a:r>
            <a:endParaRPr>
              <a:highlight>
                <a:srgbClr val="FFFFFF"/>
              </a:highlight>
            </a:endParaRPr>
          </a:p>
          <a:p>
            <a:pPr indent="-298450" lvl="0" marL="457200" rtl="0" algn="l">
              <a:lnSpc>
                <a:spcPct val="115000"/>
              </a:lnSpc>
              <a:spcBef>
                <a:spcPts val="0"/>
              </a:spcBef>
              <a:spcAft>
                <a:spcPts val="0"/>
              </a:spcAft>
              <a:buClr>
                <a:schemeClr val="dk1"/>
              </a:buClr>
              <a:buSzPts val="1100"/>
              <a:buChar char="●"/>
            </a:pPr>
            <a:r>
              <a:rPr lang="en-AU">
                <a:highlight>
                  <a:srgbClr val="FFFFFF"/>
                </a:highlight>
              </a:rPr>
              <a:t>Medium selection – think about what to include where!</a:t>
            </a:r>
            <a:endParaRPr>
              <a:highlight>
                <a:srgbClr val="FFFFFF"/>
              </a:highlight>
            </a:endParaRPr>
          </a:p>
          <a:p>
            <a:pPr indent="-298450" lvl="0" marL="457200" rtl="0" algn="l">
              <a:lnSpc>
                <a:spcPct val="115000"/>
              </a:lnSpc>
              <a:spcBef>
                <a:spcPts val="0"/>
              </a:spcBef>
              <a:spcAft>
                <a:spcPts val="0"/>
              </a:spcAft>
              <a:buClr>
                <a:schemeClr val="dk1"/>
              </a:buClr>
              <a:buSzPts val="1100"/>
              <a:buChar char="●"/>
            </a:pPr>
            <a:r>
              <a:rPr lang="en-AU">
                <a:highlight>
                  <a:srgbClr val="FFFFFF"/>
                </a:highlight>
              </a:rPr>
              <a:t>Content selection – professional, appropriate</a:t>
            </a:r>
            <a:endParaRPr>
              <a:highlight>
                <a:srgbClr val="FFFFFF"/>
              </a:highlight>
            </a:endParaRPr>
          </a:p>
          <a:p>
            <a:pPr indent="-298450" lvl="0" marL="457200" rtl="0" algn="l">
              <a:lnSpc>
                <a:spcPct val="115000"/>
              </a:lnSpc>
              <a:spcBef>
                <a:spcPts val="0"/>
              </a:spcBef>
              <a:spcAft>
                <a:spcPts val="0"/>
              </a:spcAft>
              <a:buClr>
                <a:schemeClr val="dk1"/>
              </a:buClr>
              <a:buSzPts val="1100"/>
              <a:buChar char="●"/>
            </a:pPr>
            <a:r>
              <a:rPr lang="en-AU">
                <a:highlight>
                  <a:srgbClr val="FFFFFF"/>
                </a:highlight>
              </a:rPr>
              <a:t>Privacy settings</a:t>
            </a:r>
            <a:endParaRPr>
              <a:highlight>
                <a:srgbClr val="FFFFFF"/>
              </a:highlight>
            </a:endParaRPr>
          </a:p>
          <a:p>
            <a:pPr indent="-298450" lvl="0" marL="457200" rtl="0" algn="l">
              <a:lnSpc>
                <a:spcPct val="115000"/>
              </a:lnSpc>
              <a:spcBef>
                <a:spcPts val="0"/>
              </a:spcBef>
              <a:spcAft>
                <a:spcPts val="0"/>
              </a:spcAft>
              <a:buClr>
                <a:schemeClr val="dk1"/>
              </a:buClr>
              <a:buSzPts val="1100"/>
              <a:buChar char="●"/>
            </a:pPr>
            <a:r>
              <a:rPr lang="en-AU">
                <a:highlight>
                  <a:srgbClr val="FFFFFF"/>
                </a:highlight>
              </a:rPr>
              <a:t>Security</a:t>
            </a:r>
            <a:endParaRPr>
              <a:highlight>
                <a:srgbClr val="FFFFFF"/>
              </a:highlight>
            </a:endParaRPr>
          </a:p>
        </p:txBody>
      </p:sp>
      <p:pic>
        <p:nvPicPr>
          <p:cNvPr id="341" name="Google Shape;341;p44"/>
          <p:cNvPicPr preferRelativeResize="0"/>
          <p:nvPr/>
        </p:nvPicPr>
        <p:blipFill>
          <a:blip r:embed="rId3">
            <a:alphaModFix/>
          </a:blip>
          <a:stretch>
            <a:fillRect/>
          </a:stretch>
        </p:blipFill>
        <p:spPr>
          <a:xfrm>
            <a:off x="6684025" y="2679625"/>
            <a:ext cx="4411200" cy="2501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5"/>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48" name="Google Shape;348;p45"/>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LinkedIn</a:t>
            </a:r>
            <a:endParaRPr sz="4400">
              <a:solidFill>
                <a:srgbClr val="1D1FFF"/>
              </a:solidFill>
              <a:latin typeface="Roboto"/>
              <a:ea typeface="Roboto"/>
              <a:cs typeface="Roboto"/>
              <a:sym typeface="Roboto"/>
            </a:endParaRPr>
          </a:p>
        </p:txBody>
      </p:sp>
      <p:pic>
        <p:nvPicPr>
          <p:cNvPr id="349" name="Google Shape;349;p45"/>
          <p:cNvPicPr preferRelativeResize="0"/>
          <p:nvPr/>
        </p:nvPicPr>
        <p:blipFill>
          <a:blip r:embed="rId3">
            <a:alphaModFix/>
          </a:blip>
          <a:stretch>
            <a:fillRect/>
          </a:stretch>
        </p:blipFill>
        <p:spPr>
          <a:xfrm>
            <a:off x="722400" y="1397475"/>
            <a:ext cx="9680400" cy="546051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6"/>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56" name="Google Shape;356;p46"/>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To give yourself the best chance of success</a:t>
            </a:r>
            <a:endParaRPr sz="4400">
              <a:solidFill>
                <a:srgbClr val="1D1FFF"/>
              </a:solidFill>
              <a:latin typeface="Roboto"/>
              <a:ea typeface="Roboto"/>
              <a:cs typeface="Roboto"/>
              <a:sym typeface="Roboto"/>
            </a:endParaRPr>
          </a:p>
        </p:txBody>
      </p:sp>
      <p:sp>
        <p:nvSpPr>
          <p:cNvPr id="357" name="Google Shape;357;p46"/>
          <p:cNvSpPr txBox="1"/>
          <p:nvPr/>
        </p:nvSpPr>
        <p:spPr>
          <a:xfrm>
            <a:off x="838200" y="1690825"/>
            <a:ext cx="10257000" cy="30000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AU">
                <a:highlight>
                  <a:srgbClr val="FFFFFF"/>
                </a:highlight>
              </a:rPr>
              <a:t>x</a:t>
            </a:r>
            <a:endParaRPr>
              <a:highlight>
                <a:srgbClr val="FFFFFF"/>
              </a:highlight>
            </a:endParaRPr>
          </a:p>
        </p:txBody>
      </p:sp>
      <p:pic>
        <p:nvPicPr>
          <p:cNvPr id="358" name="Google Shape;358;p46"/>
          <p:cNvPicPr preferRelativeResize="0"/>
          <p:nvPr/>
        </p:nvPicPr>
        <p:blipFill rotWithShape="1">
          <a:blip r:embed="rId3">
            <a:alphaModFix/>
          </a:blip>
          <a:srcRect b="8664" l="0" r="0" t="24167"/>
          <a:stretch/>
        </p:blipFill>
        <p:spPr>
          <a:xfrm>
            <a:off x="0" y="1785200"/>
            <a:ext cx="12191999" cy="40857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7"/>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65" name="Google Shape;365;p47"/>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Top Tips for Job Searching with LinkedIn</a:t>
            </a:r>
            <a:endParaRPr sz="4400">
              <a:solidFill>
                <a:srgbClr val="1D1FFF"/>
              </a:solidFill>
              <a:latin typeface="Roboto"/>
              <a:ea typeface="Roboto"/>
              <a:cs typeface="Roboto"/>
              <a:sym typeface="Roboto"/>
            </a:endParaRPr>
          </a:p>
        </p:txBody>
      </p:sp>
      <p:sp>
        <p:nvSpPr>
          <p:cNvPr id="366" name="Google Shape;366;p47"/>
          <p:cNvSpPr txBox="1"/>
          <p:nvPr/>
        </p:nvSpPr>
        <p:spPr>
          <a:xfrm>
            <a:off x="838200" y="1690825"/>
            <a:ext cx="10257000" cy="3000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Char char="●"/>
            </a:pPr>
            <a:r>
              <a:rPr lang="en-AU">
                <a:solidFill>
                  <a:schemeClr val="dk1"/>
                </a:solidFill>
                <a:highlight>
                  <a:srgbClr val="FFFFFF"/>
                </a:highlight>
              </a:rPr>
              <a:t>Complete your profile, 100%</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Build your network</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Engage with your network</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Share industry relevant content</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Join relevant groups</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Gather recommendations and endorsements</a:t>
            </a:r>
            <a:endParaRPr>
              <a:solidFill>
                <a:schemeClr val="dk1"/>
              </a:solidFill>
              <a:highlight>
                <a:srgbClr val="FFFFFF"/>
              </a:highlight>
            </a:endParaRPr>
          </a:p>
          <a:p>
            <a:pPr indent="-317500" lvl="0" marL="457200" rtl="0" algn="l">
              <a:lnSpc>
                <a:spcPct val="115000"/>
              </a:lnSpc>
              <a:spcBef>
                <a:spcPts val="0"/>
              </a:spcBef>
              <a:spcAft>
                <a:spcPts val="0"/>
              </a:spcAft>
              <a:buClr>
                <a:schemeClr val="dk1"/>
              </a:buClr>
              <a:buSzPts val="1400"/>
              <a:buChar char="●"/>
            </a:pPr>
            <a:r>
              <a:rPr lang="en-AU">
                <a:solidFill>
                  <a:schemeClr val="dk1"/>
                </a:solidFill>
                <a:highlight>
                  <a:srgbClr val="FFFFFF"/>
                </a:highlight>
              </a:rPr>
              <a:t>Apply for Jobs</a:t>
            </a:r>
            <a:endParaRPr>
              <a:solidFill>
                <a:schemeClr val="dk1"/>
              </a:solidFill>
              <a:highlight>
                <a:srgbClr val="FFFFFF"/>
              </a:highlight>
            </a:endParaRPr>
          </a:p>
        </p:txBody>
      </p:sp>
      <p:pic>
        <p:nvPicPr>
          <p:cNvPr id="367" name="Google Shape;367;p47"/>
          <p:cNvPicPr preferRelativeResize="0"/>
          <p:nvPr/>
        </p:nvPicPr>
        <p:blipFill>
          <a:blip r:embed="rId3">
            <a:alphaModFix/>
          </a:blip>
          <a:stretch>
            <a:fillRect/>
          </a:stretch>
        </p:blipFill>
        <p:spPr>
          <a:xfrm>
            <a:off x="4725426" y="3673101"/>
            <a:ext cx="6369801" cy="31849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8"/>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74" name="Google Shape;374;p48"/>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Build your Profile 100%</a:t>
            </a:r>
            <a:endParaRPr sz="4400">
              <a:solidFill>
                <a:srgbClr val="1D1FFF"/>
              </a:solidFill>
              <a:latin typeface="Roboto"/>
              <a:ea typeface="Roboto"/>
              <a:cs typeface="Roboto"/>
              <a:sym typeface="Roboto"/>
            </a:endParaRPr>
          </a:p>
        </p:txBody>
      </p:sp>
      <p:sp>
        <p:nvSpPr>
          <p:cNvPr id="375" name="Google Shape;375;p48"/>
          <p:cNvSpPr txBox="1"/>
          <p:nvPr/>
        </p:nvSpPr>
        <p:spPr>
          <a:xfrm>
            <a:off x="6009475" y="1494100"/>
            <a:ext cx="5486400" cy="132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AU">
                <a:highlight>
                  <a:srgbClr val="FFFFFF"/>
                </a:highlight>
              </a:rPr>
              <a:t>Update your profile on a regular basis</a:t>
            </a:r>
            <a:endParaRPr>
              <a:highlight>
                <a:srgbClr val="FFFFFF"/>
              </a:highlight>
            </a:endParaRPr>
          </a:p>
          <a:p>
            <a:pPr indent="0" lvl="0" marL="0" rtl="0" algn="l">
              <a:lnSpc>
                <a:spcPct val="115000"/>
              </a:lnSpc>
              <a:spcBef>
                <a:spcPts val="1200"/>
              </a:spcBef>
              <a:spcAft>
                <a:spcPts val="0"/>
              </a:spcAft>
              <a:buNone/>
            </a:pPr>
            <a:r>
              <a:rPr b="1" lang="en-AU">
                <a:solidFill>
                  <a:srgbClr val="0000FF"/>
                </a:solidFill>
                <a:highlight>
                  <a:srgbClr val="FFFFFF"/>
                </a:highlight>
              </a:rPr>
              <a:t>100% </a:t>
            </a:r>
            <a:r>
              <a:rPr lang="en-AU">
                <a:highlight>
                  <a:srgbClr val="FFFFFF"/>
                </a:highlight>
              </a:rPr>
              <a:t>complete profiles are</a:t>
            </a:r>
            <a:endParaRPr>
              <a:highlight>
                <a:srgbClr val="FFFFFF"/>
              </a:highlight>
            </a:endParaRPr>
          </a:p>
          <a:p>
            <a:pPr indent="0" lvl="0" marL="0" rtl="0" algn="l">
              <a:lnSpc>
                <a:spcPct val="115000"/>
              </a:lnSpc>
              <a:spcBef>
                <a:spcPts val="1200"/>
              </a:spcBef>
              <a:spcAft>
                <a:spcPts val="1200"/>
              </a:spcAft>
              <a:buNone/>
            </a:pPr>
            <a:r>
              <a:rPr b="1" lang="en-AU">
                <a:solidFill>
                  <a:srgbClr val="0000FF"/>
                </a:solidFill>
                <a:highlight>
                  <a:srgbClr val="FFFFFF"/>
                </a:highlight>
              </a:rPr>
              <a:t>40%</a:t>
            </a:r>
            <a:r>
              <a:rPr lang="en-AU">
                <a:highlight>
                  <a:srgbClr val="FFFFFF"/>
                </a:highlight>
              </a:rPr>
              <a:t> more likely to receive opportunities</a:t>
            </a:r>
            <a:endParaRPr>
              <a:highlight>
                <a:srgbClr val="FFFFFF"/>
              </a:highlight>
            </a:endParaRPr>
          </a:p>
        </p:txBody>
      </p:sp>
      <p:pic>
        <p:nvPicPr>
          <p:cNvPr id="376" name="Google Shape;376;p48"/>
          <p:cNvPicPr preferRelativeResize="0"/>
          <p:nvPr/>
        </p:nvPicPr>
        <p:blipFill>
          <a:blip r:embed="rId3">
            <a:alphaModFix/>
          </a:blip>
          <a:stretch>
            <a:fillRect/>
          </a:stretch>
        </p:blipFill>
        <p:spPr>
          <a:xfrm>
            <a:off x="838200" y="1843225"/>
            <a:ext cx="4567251" cy="4527875"/>
          </a:xfrm>
          <a:prstGeom prst="rect">
            <a:avLst/>
          </a:prstGeom>
          <a:noFill/>
          <a:ln>
            <a:noFill/>
          </a:ln>
        </p:spPr>
      </p:pic>
      <p:pic>
        <p:nvPicPr>
          <p:cNvPr id="377" name="Google Shape;377;p48"/>
          <p:cNvPicPr preferRelativeResize="0"/>
          <p:nvPr/>
        </p:nvPicPr>
        <p:blipFill>
          <a:blip r:embed="rId4">
            <a:alphaModFix/>
          </a:blip>
          <a:stretch>
            <a:fillRect/>
          </a:stretch>
        </p:blipFill>
        <p:spPr>
          <a:xfrm>
            <a:off x="6096001" y="2753925"/>
            <a:ext cx="5037250" cy="36171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9"/>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384" name="Google Shape;384;p49"/>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Your LinkedIn Profile</a:t>
            </a:r>
            <a:endParaRPr sz="4400">
              <a:solidFill>
                <a:srgbClr val="1D1FFF"/>
              </a:solidFill>
              <a:latin typeface="Roboto"/>
              <a:ea typeface="Roboto"/>
              <a:cs typeface="Roboto"/>
              <a:sym typeface="Roboto"/>
            </a:endParaRPr>
          </a:p>
        </p:txBody>
      </p:sp>
      <p:sp>
        <p:nvSpPr>
          <p:cNvPr id="385" name="Google Shape;385;p49"/>
          <p:cNvSpPr txBox="1"/>
          <p:nvPr/>
        </p:nvSpPr>
        <p:spPr>
          <a:xfrm>
            <a:off x="6402825" y="1284675"/>
            <a:ext cx="5172600" cy="22083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lang="en-AU">
                <a:highlight>
                  <a:srgbClr val="FFFFFF"/>
                </a:highlight>
              </a:rPr>
              <a:t>Making you more visible to potential employers and recruiters:</a:t>
            </a:r>
            <a:endParaRPr>
              <a:highlight>
                <a:srgbClr val="FFFFFF"/>
              </a:highlight>
            </a:endParaRPr>
          </a:p>
          <a:p>
            <a:pPr indent="-317500" lvl="0" marL="457200" rtl="0" algn="l">
              <a:lnSpc>
                <a:spcPct val="115000"/>
              </a:lnSpc>
              <a:spcBef>
                <a:spcPts val="1200"/>
              </a:spcBef>
              <a:spcAft>
                <a:spcPts val="0"/>
              </a:spcAft>
              <a:buSzPts val="1400"/>
              <a:buChar char="●"/>
            </a:pPr>
            <a:r>
              <a:rPr lang="en-AU">
                <a:highlight>
                  <a:srgbClr val="FFFFFF"/>
                </a:highlight>
              </a:rPr>
              <a:t>Professional but friendly looking photo</a:t>
            </a:r>
            <a:endParaRPr>
              <a:highlight>
                <a:srgbClr val="FFFFFF"/>
              </a:highlight>
            </a:endParaRPr>
          </a:p>
          <a:p>
            <a:pPr indent="-317500" lvl="0" marL="457200" rtl="0" algn="l">
              <a:lnSpc>
                <a:spcPct val="115000"/>
              </a:lnSpc>
              <a:spcBef>
                <a:spcPts val="0"/>
              </a:spcBef>
              <a:spcAft>
                <a:spcPts val="0"/>
              </a:spcAft>
              <a:buSzPts val="1400"/>
              <a:buChar char="●"/>
            </a:pPr>
            <a:r>
              <a:rPr lang="en-AU">
                <a:highlight>
                  <a:srgbClr val="FFFFFF"/>
                </a:highlight>
              </a:rPr>
              <a:t>Write an attention grabbing headline - put that you’re job hunting</a:t>
            </a:r>
            <a:endParaRPr>
              <a:highlight>
                <a:srgbClr val="FFFFFF"/>
              </a:highlight>
            </a:endParaRPr>
          </a:p>
          <a:p>
            <a:pPr indent="-317500" lvl="0" marL="457200" rtl="0" algn="l">
              <a:lnSpc>
                <a:spcPct val="115000"/>
              </a:lnSpc>
              <a:spcBef>
                <a:spcPts val="0"/>
              </a:spcBef>
              <a:spcAft>
                <a:spcPts val="0"/>
              </a:spcAft>
              <a:buSzPts val="1400"/>
              <a:buChar char="●"/>
            </a:pPr>
            <a:r>
              <a:rPr lang="en-AU">
                <a:highlight>
                  <a:srgbClr val="FFFFFF"/>
                </a:highlight>
              </a:rPr>
              <a:t>Write a compelling summary</a:t>
            </a:r>
            <a:endParaRPr>
              <a:highlight>
                <a:srgbClr val="FFFFFF"/>
              </a:highlight>
            </a:endParaRPr>
          </a:p>
          <a:p>
            <a:pPr indent="-317500" lvl="0" marL="457200" rtl="0" algn="l">
              <a:lnSpc>
                <a:spcPct val="115000"/>
              </a:lnSpc>
              <a:spcBef>
                <a:spcPts val="0"/>
              </a:spcBef>
              <a:spcAft>
                <a:spcPts val="0"/>
              </a:spcAft>
              <a:buClr>
                <a:srgbClr val="0000FF"/>
              </a:buClr>
              <a:buSzPts val="1400"/>
              <a:buChar char="●"/>
            </a:pPr>
            <a:r>
              <a:rPr b="1" lang="en-AU">
                <a:solidFill>
                  <a:srgbClr val="0000FF"/>
                </a:solidFill>
                <a:highlight>
                  <a:srgbClr val="FFFFFF"/>
                </a:highlight>
              </a:rPr>
              <a:t>Add your Professional Certificate with the Institute of Data</a:t>
            </a:r>
            <a:endParaRPr b="1">
              <a:solidFill>
                <a:srgbClr val="0000FF"/>
              </a:solidFill>
              <a:highlight>
                <a:srgbClr val="FFFFFF"/>
              </a:highlight>
            </a:endParaRPr>
          </a:p>
          <a:p>
            <a:pPr indent="0" lvl="0" marL="914400" rtl="0" algn="l">
              <a:lnSpc>
                <a:spcPct val="115000"/>
              </a:lnSpc>
              <a:spcBef>
                <a:spcPts val="1200"/>
              </a:spcBef>
              <a:spcAft>
                <a:spcPts val="0"/>
              </a:spcAft>
              <a:buNone/>
            </a:pPr>
            <a:r>
              <a:t/>
            </a:r>
            <a:endParaRPr>
              <a:highlight>
                <a:srgbClr val="FFFFFF"/>
              </a:highlight>
            </a:endParaRPr>
          </a:p>
          <a:p>
            <a:pPr indent="0" lvl="0" marL="457200" rtl="0" algn="l">
              <a:lnSpc>
                <a:spcPct val="115000"/>
              </a:lnSpc>
              <a:spcBef>
                <a:spcPts val="1200"/>
              </a:spcBef>
              <a:spcAft>
                <a:spcPts val="1200"/>
              </a:spcAft>
              <a:buNone/>
            </a:pPr>
            <a:r>
              <a:t/>
            </a:r>
            <a:endParaRPr>
              <a:highlight>
                <a:srgbClr val="FFFFFF"/>
              </a:highlight>
            </a:endParaRPr>
          </a:p>
        </p:txBody>
      </p:sp>
      <p:pic>
        <p:nvPicPr>
          <p:cNvPr id="386" name="Google Shape;386;p49"/>
          <p:cNvPicPr preferRelativeResize="0"/>
          <p:nvPr/>
        </p:nvPicPr>
        <p:blipFill>
          <a:blip r:embed="rId3">
            <a:alphaModFix/>
          </a:blip>
          <a:stretch>
            <a:fillRect/>
          </a:stretch>
        </p:blipFill>
        <p:spPr>
          <a:xfrm>
            <a:off x="838200" y="1690825"/>
            <a:ext cx="5257799" cy="3983360"/>
          </a:xfrm>
          <a:prstGeom prst="rect">
            <a:avLst/>
          </a:prstGeom>
          <a:noFill/>
          <a:ln>
            <a:noFill/>
          </a:ln>
        </p:spPr>
      </p:pic>
      <p:pic>
        <p:nvPicPr>
          <p:cNvPr id="387" name="Google Shape;387;p49"/>
          <p:cNvPicPr preferRelativeResize="0"/>
          <p:nvPr/>
        </p:nvPicPr>
        <p:blipFill>
          <a:blip r:embed="rId4">
            <a:alphaModFix/>
          </a:blip>
          <a:stretch>
            <a:fillRect/>
          </a:stretch>
        </p:blipFill>
        <p:spPr>
          <a:xfrm>
            <a:off x="6962950" y="5082225"/>
            <a:ext cx="4024840" cy="1148450"/>
          </a:xfrm>
          <a:prstGeom prst="rect">
            <a:avLst/>
          </a:prstGeom>
          <a:noFill/>
          <a:ln>
            <a:noFill/>
          </a:ln>
        </p:spPr>
      </p:pic>
      <p:pic>
        <p:nvPicPr>
          <p:cNvPr id="388" name="Google Shape;388;p49"/>
          <p:cNvPicPr preferRelativeResize="0"/>
          <p:nvPr/>
        </p:nvPicPr>
        <p:blipFill>
          <a:blip r:embed="rId5">
            <a:alphaModFix/>
          </a:blip>
          <a:stretch>
            <a:fillRect/>
          </a:stretch>
        </p:blipFill>
        <p:spPr>
          <a:xfrm>
            <a:off x="6962950" y="3933775"/>
            <a:ext cx="4024849" cy="1148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1267261" y="377099"/>
            <a:ext cx="10709700" cy="1016100"/>
          </a:xfrm>
          <a:prstGeom prst="rect">
            <a:avLst/>
          </a:prstGeom>
        </p:spPr>
        <p:txBody>
          <a:bodyPr anchorCtr="0" anchor="t" bIns="45675" lIns="45675" spcFirstLastPara="1" rIns="45675" wrap="square" tIns="45675">
            <a:noAutofit/>
          </a:bodyPr>
          <a:lstStyle/>
          <a:p>
            <a:pPr indent="0" lvl="0" marL="0" rtl="0" algn="l">
              <a:spcBef>
                <a:spcPts val="0"/>
              </a:spcBef>
              <a:spcAft>
                <a:spcPts val="0"/>
              </a:spcAft>
              <a:buNone/>
            </a:pPr>
            <a:r>
              <a:rPr lang="en-AU"/>
              <a:t>Introduction …..</a:t>
            </a:r>
            <a:endParaRPr/>
          </a:p>
        </p:txBody>
      </p:sp>
      <p:pic>
        <p:nvPicPr>
          <p:cNvPr id="148" name="Google Shape;148;p23"/>
          <p:cNvPicPr preferRelativeResize="0"/>
          <p:nvPr/>
        </p:nvPicPr>
        <p:blipFill rotWithShape="1">
          <a:blip r:embed="rId3">
            <a:alphaModFix/>
          </a:blip>
          <a:srcRect b="0" l="11612" r="20155" t="0"/>
          <a:stretch/>
        </p:blipFill>
        <p:spPr>
          <a:xfrm>
            <a:off x="1267250" y="1583400"/>
            <a:ext cx="3777804" cy="3691200"/>
          </a:xfrm>
          <a:prstGeom prst="rect">
            <a:avLst/>
          </a:prstGeom>
          <a:noFill/>
          <a:ln>
            <a:noFill/>
          </a:ln>
        </p:spPr>
      </p:pic>
      <p:sp>
        <p:nvSpPr>
          <p:cNvPr id="149" name="Google Shape;149;p23"/>
          <p:cNvSpPr txBox="1"/>
          <p:nvPr/>
        </p:nvSpPr>
        <p:spPr>
          <a:xfrm>
            <a:off x="5486400" y="1583400"/>
            <a:ext cx="61044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AU" sz="2000">
                <a:solidFill>
                  <a:schemeClr val="dk1"/>
                </a:solidFill>
                <a:latin typeface="Roboto"/>
                <a:ea typeface="Roboto"/>
                <a:cs typeface="Roboto"/>
                <a:sym typeface="Roboto"/>
              </a:rPr>
              <a:t>Jessica Haines</a:t>
            </a:r>
            <a:endParaRPr b="1" sz="2000">
              <a:solidFill>
                <a:schemeClr val="dk1"/>
              </a:solidFill>
              <a:latin typeface="Roboto"/>
              <a:ea typeface="Roboto"/>
              <a:cs typeface="Roboto"/>
              <a:sym typeface="Roboto"/>
            </a:endParaRPr>
          </a:p>
          <a:p>
            <a:pPr indent="0" lvl="0" marL="0" rtl="0" algn="l">
              <a:lnSpc>
                <a:spcPct val="90000"/>
              </a:lnSpc>
              <a:spcBef>
                <a:spcPts val="1000"/>
              </a:spcBef>
              <a:spcAft>
                <a:spcPts val="0"/>
              </a:spcAft>
              <a:buNone/>
            </a:pPr>
            <a:r>
              <a:rPr lang="en-AU">
                <a:solidFill>
                  <a:schemeClr val="dk1"/>
                </a:solidFill>
                <a:latin typeface="Roboto"/>
                <a:ea typeface="Roboto"/>
                <a:cs typeface="Roboto"/>
                <a:sym typeface="Roboto"/>
              </a:rPr>
              <a:t>Head of Talent</a:t>
            </a:r>
            <a:endParaRPr>
              <a:solidFill>
                <a:schemeClr val="dk1"/>
              </a:solidFill>
              <a:latin typeface="Roboto"/>
              <a:ea typeface="Roboto"/>
              <a:cs typeface="Roboto"/>
              <a:sym typeface="Roboto"/>
            </a:endParaRPr>
          </a:p>
          <a:p>
            <a:pPr indent="0" lvl="0" marL="0" rtl="0" algn="l">
              <a:lnSpc>
                <a:spcPct val="90000"/>
              </a:lnSpc>
              <a:spcBef>
                <a:spcPts val="1000"/>
              </a:spcBef>
              <a:spcAft>
                <a:spcPts val="0"/>
              </a:spcAft>
              <a:buNone/>
            </a:pPr>
            <a:r>
              <a:rPr lang="en-AU">
                <a:solidFill>
                  <a:schemeClr val="dk1"/>
                </a:solidFill>
                <a:latin typeface="Roboto"/>
                <a:ea typeface="Roboto"/>
                <a:cs typeface="Roboto"/>
                <a:sym typeface="Roboto"/>
              </a:rPr>
              <a:t>Email me: </a:t>
            </a:r>
            <a:r>
              <a:rPr lang="en-AU" u="sng">
                <a:solidFill>
                  <a:schemeClr val="hlink"/>
                </a:solidFill>
                <a:latin typeface="Roboto"/>
                <a:ea typeface="Roboto"/>
                <a:cs typeface="Roboto"/>
                <a:sym typeface="Roboto"/>
                <a:hlinkClick r:id="rId4"/>
              </a:rPr>
              <a:t>Jessica.haines@institutedata.com</a:t>
            </a:r>
            <a:endParaRPr>
              <a:solidFill>
                <a:schemeClr val="dk1"/>
              </a:solidFill>
              <a:latin typeface="Roboto"/>
              <a:ea typeface="Roboto"/>
              <a:cs typeface="Roboto"/>
              <a:sym typeface="Roboto"/>
            </a:endParaRPr>
          </a:p>
          <a:p>
            <a:pPr indent="0" lvl="0" marL="0" rtl="0" algn="l">
              <a:lnSpc>
                <a:spcPct val="90000"/>
              </a:lnSpc>
              <a:spcBef>
                <a:spcPts val="1000"/>
              </a:spcBef>
              <a:spcAft>
                <a:spcPts val="0"/>
              </a:spcAft>
              <a:buClr>
                <a:schemeClr val="dk1"/>
              </a:buClr>
              <a:buSzPts val="1100"/>
              <a:buFont typeface="Arial"/>
              <a:buNone/>
            </a:pPr>
            <a:r>
              <a:rPr lang="en-AU" sz="1500">
                <a:solidFill>
                  <a:schemeClr val="dk1"/>
                </a:solidFill>
                <a:latin typeface="Roboto"/>
                <a:ea typeface="Roboto"/>
                <a:cs typeface="Roboto"/>
                <a:sym typeface="Roboto"/>
              </a:rPr>
              <a:t>Book a meeting: </a:t>
            </a:r>
            <a:r>
              <a:rPr lang="en-AU" sz="1100">
                <a:solidFill>
                  <a:srgbClr val="222222"/>
                </a:solidFill>
                <a:highlight>
                  <a:srgbClr val="FFFFFF"/>
                </a:highlight>
                <a:latin typeface="Roboto"/>
                <a:ea typeface="Roboto"/>
                <a:cs typeface="Roboto"/>
                <a:sym typeface="Roboto"/>
              </a:rPr>
              <a:t>https://app.hubspot.com/meetings/careers-advisor-iod/job-outcomes-career-coaching-call</a:t>
            </a:r>
            <a:endParaRPr>
              <a:solidFill>
                <a:schemeClr val="dk1"/>
              </a:solidFill>
              <a:latin typeface="Roboto"/>
              <a:ea typeface="Roboto"/>
              <a:cs typeface="Roboto"/>
              <a:sym typeface="Roboto"/>
            </a:endParaRPr>
          </a:p>
          <a:p>
            <a:pPr indent="0" lvl="0" marL="0" rtl="0" algn="l">
              <a:lnSpc>
                <a:spcPct val="90000"/>
              </a:lnSpc>
              <a:spcBef>
                <a:spcPts val="1000"/>
              </a:spcBef>
              <a:spcAft>
                <a:spcPts val="0"/>
              </a:spcAft>
              <a:buNone/>
            </a:pPr>
            <a:r>
              <a:t/>
            </a:r>
            <a:endParaRPr b="1" sz="2000">
              <a:solidFill>
                <a:schemeClr val="dk1"/>
              </a:solidFill>
              <a:latin typeface="Roboto"/>
              <a:ea typeface="Roboto"/>
              <a:cs typeface="Roboto"/>
              <a:sym typeface="Roboto"/>
            </a:endParaRPr>
          </a:p>
        </p:txBody>
      </p:sp>
      <p:sp>
        <p:nvSpPr>
          <p:cNvPr id="150" name="Google Shape;150;p23"/>
          <p:cNvSpPr txBox="1"/>
          <p:nvPr>
            <p:ph idx="1" type="body"/>
          </p:nvPr>
        </p:nvSpPr>
        <p:spPr>
          <a:xfrm>
            <a:off x="1267261" y="1523224"/>
            <a:ext cx="10709700" cy="4721100"/>
          </a:xfrm>
          <a:prstGeom prst="rect">
            <a:avLst/>
          </a:prstGeom>
        </p:spPr>
        <p:txBody>
          <a:bodyPr anchorCtr="0" anchor="t" bIns="45675" lIns="45675" spcFirstLastPara="1" rIns="45675" wrap="square" tIns="45675">
            <a:noAutofit/>
          </a:bodyPr>
          <a:lstStyle/>
          <a:p>
            <a:pPr indent="0" lvl="0" marL="0" rtl="0" algn="l">
              <a:spcBef>
                <a:spcPts val="1000"/>
              </a:spcBef>
              <a:spcAft>
                <a:spcPts val="0"/>
              </a:spcAft>
              <a:buNone/>
            </a:pPr>
            <a:r>
              <a:t/>
            </a:r>
            <a:endParaRPr/>
          </a:p>
        </p:txBody>
      </p:sp>
      <p:sp>
        <p:nvSpPr>
          <p:cNvPr id="151" name="Google Shape;151;p23"/>
          <p:cNvSpPr txBox="1"/>
          <p:nvPr>
            <p:ph idx="12" type="sldNum"/>
          </p:nvPr>
        </p:nvSpPr>
        <p:spPr>
          <a:xfrm>
            <a:off x="167080" y="6334462"/>
            <a:ext cx="426000" cy="485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FFFFFF"/>
              </a:buClr>
              <a:buSzPts val="2500"/>
              <a:buFont typeface="Calibri"/>
              <a:buNone/>
            </a:pPr>
            <a:fld id="{00000000-1234-1234-1234-123412341234}" type="slidenum">
              <a:rPr lang="en-AU"/>
              <a:t>‹#›</a:t>
            </a:fld>
            <a:endParaRPr sz="1200">
              <a:solidFill>
                <a:srgbClr val="888888"/>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5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Building out your LinkedIn Profile </a:t>
            </a:r>
            <a:endParaRPr/>
          </a:p>
        </p:txBody>
      </p:sp>
      <p:sp>
        <p:nvSpPr>
          <p:cNvPr id="395" name="Google Shape;395;p5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51"/>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402" name="Google Shape;402;p51"/>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Job Searching using LinkedIn </a:t>
            </a:r>
            <a:endParaRPr sz="4400">
              <a:solidFill>
                <a:srgbClr val="1D1FFF"/>
              </a:solidFill>
              <a:latin typeface="Roboto"/>
              <a:ea typeface="Roboto"/>
              <a:cs typeface="Roboto"/>
              <a:sym typeface="Roboto"/>
            </a:endParaRPr>
          </a:p>
        </p:txBody>
      </p:sp>
      <p:sp>
        <p:nvSpPr>
          <p:cNvPr id="403" name="Google Shape;403;p51"/>
          <p:cNvSpPr txBox="1"/>
          <p:nvPr/>
        </p:nvSpPr>
        <p:spPr>
          <a:xfrm>
            <a:off x="7473025" y="1690825"/>
            <a:ext cx="4247100" cy="1500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SzPts val="1400"/>
              <a:buChar char="●"/>
            </a:pPr>
            <a:r>
              <a:rPr lang="en-AU">
                <a:highlight>
                  <a:srgbClr val="FFFFFF"/>
                </a:highlight>
              </a:rPr>
              <a:t>LinkedIn will recommend jobs based on your profile and recent searches</a:t>
            </a:r>
            <a:endParaRPr>
              <a:highlight>
                <a:srgbClr val="FFFFFF"/>
              </a:highlight>
            </a:endParaRPr>
          </a:p>
          <a:p>
            <a:pPr indent="0" lvl="0" marL="914400" rtl="0" algn="l">
              <a:lnSpc>
                <a:spcPct val="115000"/>
              </a:lnSpc>
              <a:spcBef>
                <a:spcPts val="1200"/>
              </a:spcBef>
              <a:spcAft>
                <a:spcPts val="0"/>
              </a:spcAft>
              <a:buNone/>
            </a:pPr>
            <a:r>
              <a:t/>
            </a:r>
            <a:endParaRPr>
              <a:highlight>
                <a:srgbClr val="FFFFFF"/>
              </a:highlight>
            </a:endParaRPr>
          </a:p>
          <a:p>
            <a:pPr indent="-317500" lvl="0" marL="457200" rtl="0" algn="l">
              <a:lnSpc>
                <a:spcPct val="115000"/>
              </a:lnSpc>
              <a:spcBef>
                <a:spcPts val="1200"/>
              </a:spcBef>
              <a:spcAft>
                <a:spcPts val="0"/>
              </a:spcAft>
              <a:buSzPts val="1400"/>
              <a:buChar char="●"/>
            </a:pPr>
            <a:r>
              <a:rPr lang="en-AU">
                <a:highlight>
                  <a:srgbClr val="FFFFFF"/>
                </a:highlight>
              </a:rPr>
              <a:t>Remember to sign up to job alerts!</a:t>
            </a:r>
            <a:endParaRPr>
              <a:highlight>
                <a:srgbClr val="FFFFFF"/>
              </a:highlight>
            </a:endParaRPr>
          </a:p>
          <a:p>
            <a:pPr indent="0" lvl="0" marL="457200" rtl="0" algn="l">
              <a:lnSpc>
                <a:spcPct val="115000"/>
              </a:lnSpc>
              <a:spcBef>
                <a:spcPts val="1200"/>
              </a:spcBef>
              <a:spcAft>
                <a:spcPts val="1200"/>
              </a:spcAft>
              <a:buNone/>
            </a:pPr>
            <a:r>
              <a:t/>
            </a:r>
            <a:endParaRPr>
              <a:highlight>
                <a:srgbClr val="FFFFFF"/>
              </a:highlight>
            </a:endParaRPr>
          </a:p>
        </p:txBody>
      </p:sp>
      <p:pic>
        <p:nvPicPr>
          <p:cNvPr id="404" name="Google Shape;404;p51"/>
          <p:cNvPicPr preferRelativeResize="0"/>
          <p:nvPr/>
        </p:nvPicPr>
        <p:blipFill>
          <a:blip r:embed="rId3">
            <a:alphaModFix/>
          </a:blip>
          <a:stretch>
            <a:fillRect/>
          </a:stretch>
        </p:blipFill>
        <p:spPr>
          <a:xfrm>
            <a:off x="222025" y="1831625"/>
            <a:ext cx="7049304" cy="4572700"/>
          </a:xfrm>
          <a:prstGeom prst="rect">
            <a:avLst/>
          </a:prstGeom>
          <a:noFill/>
          <a:ln>
            <a:noFill/>
          </a:ln>
        </p:spPr>
      </p:pic>
      <p:sp>
        <p:nvSpPr>
          <p:cNvPr id="405" name="Google Shape;405;p51"/>
          <p:cNvSpPr/>
          <p:nvPr/>
        </p:nvSpPr>
        <p:spPr>
          <a:xfrm>
            <a:off x="4026600" y="1775425"/>
            <a:ext cx="557100" cy="5802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1"/>
          <p:cNvSpPr/>
          <p:nvPr/>
        </p:nvSpPr>
        <p:spPr>
          <a:xfrm>
            <a:off x="348125" y="4734450"/>
            <a:ext cx="1856700" cy="3597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7" name="Google Shape;407;p51"/>
          <p:cNvPicPr preferRelativeResize="0"/>
          <p:nvPr/>
        </p:nvPicPr>
        <p:blipFill rotWithShape="1">
          <a:blip r:embed="rId4">
            <a:alphaModFix/>
          </a:blip>
          <a:srcRect b="0" l="0" r="1565" t="0"/>
          <a:stretch/>
        </p:blipFill>
        <p:spPr>
          <a:xfrm>
            <a:off x="7383800" y="3429000"/>
            <a:ext cx="4757445" cy="1873525"/>
          </a:xfrm>
          <a:prstGeom prst="rect">
            <a:avLst/>
          </a:prstGeom>
          <a:noFill/>
          <a:ln>
            <a:noFill/>
          </a:ln>
        </p:spPr>
      </p:pic>
      <p:sp>
        <p:nvSpPr>
          <p:cNvPr id="408" name="Google Shape;408;p51"/>
          <p:cNvSpPr/>
          <p:nvPr/>
        </p:nvSpPr>
        <p:spPr>
          <a:xfrm>
            <a:off x="8726275" y="3903325"/>
            <a:ext cx="1032900" cy="4293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2"/>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415" name="Google Shape;415;p52"/>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Grow your Network</a:t>
            </a:r>
            <a:endParaRPr sz="4400">
              <a:solidFill>
                <a:srgbClr val="1D1FFF"/>
              </a:solidFill>
              <a:latin typeface="Roboto"/>
              <a:ea typeface="Roboto"/>
              <a:cs typeface="Roboto"/>
              <a:sym typeface="Roboto"/>
            </a:endParaRPr>
          </a:p>
        </p:txBody>
      </p:sp>
      <p:sp>
        <p:nvSpPr>
          <p:cNvPr id="416" name="Google Shape;416;p52"/>
          <p:cNvSpPr txBox="1"/>
          <p:nvPr/>
        </p:nvSpPr>
        <p:spPr>
          <a:xfrm>
            <a:off x="7542650" y="1423925"/>
            <a:ext cx="4154100" cy="4644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b="1" lang="en-AU">
                <a:solidFill>
                  <a:srgbClr val="0000FF"/>
                </a:solidFill>
                <a:highlight>
                  <a:srgbClr val="FFFFFF"/>
                </a:highlight>
                <a:latin typeface="Roboto"/>
                <a:ea typeface="Roboto"/>
                <a:cs typeface="Roboto"/>
                <a:sym typeface="Roboto"/>
              </a:rPr>
              <a:t>Send personalized invitations with context</a:t>
            </a:r>
            <a:endParaRPr b="1">
              <a:solidFill>
                <a:srgbClr val="0000FF"/>
              </a:solidFill>
              <a:highlight>
                <a:srgbClr val="FFFFFF"/>
              </a:highlight>
              <a:latin typeface="Roboto"/>
              <a:ea typeface="Roboto"/>
              <a:cs typeface="Roboto"/>
              <a:sym typeface="Roboto"/>
            </a:endParaRPr>
          </a:p>
          <a:p>
            <a:pPr indent="0" lvl="0" marL="914400" rtl="0" algn="l">
              <a:lnSpc>
                <a:spcPct val="115000"/>
              </a:lnSpc>
              <a:spcBef>
                <a:spcPts val="1200"/>
              </a:spcBef>
              <a:spcAft>
                <a:spcPts val="0"/>
              </a:spcAft>
              <a:buNone/>
            </a:pPr>
            <a:r>
              <a:t/>
            </a:r>
            <a:endParaRPr>
              <a:highlight>
                <a:srgbClr val="FFFFFF"/>
              </a:highlight>
              <a:latin typeface="Roboto"/>
              <a:ea typeface="Roboto"/>
              <a:cs typeface="Roboto"/>
              <a:sym typeface="Roboto"/>
            </a:endParaRPr>
          </a:p>
          <a:p>
            <a:pPr indent="0" lvl="0" marL="457200" rtl="0" algn="l">
              <a:lnSpc>
                <a:spcPct val="115000"/>
              </a:lnSpc>
              <a:spcBef>
                <a:spcPts val="1200"/>
              </a:spcBef>
              <a:spcAft>
                <a:spcPts val="1200"/>
              </a:spcAft>
              <a:buNone/>
            </a:pPr>
            <a:r>
              <a:t/>
            </a:r>
            <a:endParaRPr>
              <a:highlight>
                <a:srgbClr val="FFFFFF"/>
              </a:highlight>
              <a:latin typeface="Roboto"/>
              <a:ea typeface="Roboto"/>
              <a:cs typeface="Roboto"/>
              <a:sym typeface="Roboto"/>
            </a:endParaRPr>
          </a:p>
        </p:txBody>
      </p:sp>
      <p:pic>
        <p:nvPicPr>
          <p:cNvPr id="417" name="Google Shape;417;p52"/>
          <p:cNvPicPr preferRelativeResize="0"/>
          <p:nvPr/>
        </p:nvPicPr>
        <p:blipFill>
          <a:blip r:embed="rId3">
            <a:alphaModFix/>
          </a:blip>
          <a:stretch>
            <a:fillRect/>
          </a:stretch>
        </p:blipFill>
        <p:spPr>
          <a:xfrm>
            <a:off x="722150" y="1690825"/>
            <a:ext cx="7265453" cy="46440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3"/>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424" name="Google Shape;424;p53"/>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Networking using LinkedIn</a:t>
            </a:r>
            <a:endParaRPr sz="4400">
              <a:solidFill>
                <a:srgbClr val="1D1FFF"/>
              </a:solidFill>
              <a:latin typeface="Roboto"/>
              <a:ea typeface="Roboto"/>
              <a:cs typeface="Roboto"/>
              <a:sym typeface="Roboto"/>
            </a:endParaRPr>
          </a:p>
        </p:txBody>
      </p:sp>
      <p:sp>
        <p:nvSpPr>
          <p:cNvPr id="425" name="Google Shape;425;p53"/>
          <p:cNvSpPr txBox="1"/>
          <p:nvPr/>
        </p:nvSpPr>
        <p:spPr>
          <a:xfrm>
            <a:off x="7831800" y="4000050"/>
            <a:ext cx="2484300" cy="21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AU" sz="1800">
                <a:solidFill>
                  <a:srgbClr val="0000FF"/>
                </a:solidFill>
                <a:highlight>
                  <a:srgbClr val="FFFFFF"/>
                </a:highlight>
              </a:rPr>
              <a:t>Ask Questions</a:t>
            </a:r>
            <a:endParaRPr b="1" sz="1800">
              <a:solidFill>
                <a:srgbClr val="0000FF"/>
              </a:solidFill>
              <a:highlight>
                <a:srgbClr val="FFFFFF"/>
              </a:highlight>
            </a:endParaRPr>
          </a:p>
          <a:p>
            <a:pPr indent="0" lvl="0" marL="0" rtl="0" algn="l">
              <a:lnSpc>
                <a:spcPct val="115000"/>
              </a:lnSpc>
              <a:spcBef>
                <a:spcPts val="1200"/>
              </a:spcBef>
              <a:spcAft>
                <a:spcPts val="0"/>
              </a:spcAft>
              <a:buNone/>
            </a:pPr>
            <a:r>
              <a:rPr b="1" lang="en-AU" sz="1800">
                <a:solidFill>
                  <a:srgbClr val="0000FF"/>
                </a:solidFill>
                <a:highlight>
                  <a:srgbClr val="FFFFFF"/>
                </a:highlight>
              </a:rPr>
              <a:t>Build a reputation</a:t>
            </a:r>
            <a:endParaRPr b="1" sz="1800">
              <a:solidFill>
                <a:srgbClr val="0000FF"/>
              </a:solidFill>
              <a:highlight>
                <a:srgbClr val="FFFFFF"/>
              </a:highlight>
            </a:endParaRPr>
          </a:p>
          <a:p>
            <a:pPr indent="0" lvl="0" marL="0" rtl="0" algn="l">
              <a:lnSpc>
                <a:spcPct val="115000"/>
              </a:lnSpc>
              <a:spcBef>
                <a:spcPts val="1200"/>
              </a:spcBef>
              <a:spcAft>
                <a:spcPts val="0"/>
              </a:spcAft>
              <a:buNone/>
            </a:pPr>
            <a:r>
              <a:rPr b="1" lang="en-AU" sz="1800">
                <a:solidFill>
                  <a:srgbClr val="0000FF"/>
                </a:solidFill>
                <a:highlight>
                  <a:srgbClr val="FFFFFF"/>
                </a:highlight>
              </a:rPr>
              <a:t>Be seen!</a:t>
            </a:r>
            <a:endParaRPr b="1" sz="1800">
              <a:solidFill>
                <a:srgbClr val="0000FF"/>
              </a:solidFill>
              <a:highlight>
                <a:srgbClr val="FFFFFF"/>
              </a:highlight>
            </a:endParaRPr>
          </a:p>
          <a:p>
            <a:pPr indent="0" lvl="0" marL="914400" rtl="0" algn="l">
              <a:lnSpc>
                <a:spcPct val="115000"/>
              </a:lnSpc>
              <a:spcBef>
                <a:spcPts val="1200"/>
              </a:spcBef>
              <a:spcAft>
                <a:spcPts val="0"/>
              </a:spcAft>
              <a:buNone/>
            </a:pPr>
            <a:r>
              <a:t/>
            </a:r>
            <a:endParaRPr>
              <a:highlight>
                <a:srgbClr val="FFFFFF"/>
              </a:highlight>
            </a:endParaRPr>
          </a:p>
          <a:p>
            <a:pPr indent="0" lvl="0" marL="457200" rtl="0" algn="l">
              <a:lnSpc>
                <a:spcPct val="115000"/>
              </a:lnSpc>
              <a:spcBef>
                <a:spcPts val="1200"/>
              </a:spcBef>
              <a:spcAft>
                <a:spcPts val="1200"/>
              </a:spcAft>
              <a:buNone/>
            </a:pPr>
            <a:r>
              <a:t/>
            </a:r>
            <a:endParaRPr>
              <a:highlight>
                <a:srgbClr val="FFFFFF"/>
              </a:highlight>
            </a:endParaRPr>
          </a:p>
        </p:txBody>
      </p:sp>
      <p:pic>
        <p:nvPicPr>
          <p:cNvPr id="426" name="Google Shape;426;p53"/>
          <p:cNvPicPr preferRelativeResize="0"/>
          <p:nvPr/>
        </p:nvPicPr>
        <p:blipFill>
          <a:blip r:embed="rId3">
            <a:alphaModFix/>
          </a:blip>
          <a:stretch>
            <a:fillRect/>
          </a:stretch>
        </p:blipFill>
        <p:spPr>
          <a:xfrm>
            <a:off x="838200" y="1587950"/>
            <a:ext cx="6146469" cy="4643999"/>
          </a:xfrm>
          <a:prstGeom prst="rect">
            <a:avLst/>
          </a:prstGeom>
          <a:noFill/>
          <a:ln>
            <a:noFill/>
          </a:ln>
        </p:spPr>
      </p:pic>
      <p:sp>
        <p:nvSpPr>
          <p:cNvPr id="427" name="Google Shape;427;p53"/>
          <p:cNvSpPr/>
          <p:nvPr/>
        </p:nvSpPr>
        <p:spPr>
          <a:xfrm>
            <a:off x="2518075" y="5395900"/>
            <a:ext cx="2112000" cy="3945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 name="Google Shape;428;p53"/>
          <p:cNvCxnSpPr/>
          <p:nvPr/>
        </p:nvCxnSpPr>
        <p:spPr>
          <a:xfrm flipH="1" rot="10800000">
            <a:off x="4780875" y="5372750"/>
            <a:ext cx="3109800" cy="174000"/>
          </a:xfrm>
          <a:prstGeom prst="straightConnector1">
            <a:avLst/>
          </a:prstGeom>
          <a:noFill/>
          <a:ln cap="flat" cmpd="sng" w="9525">
            <a:solidFill>
              <a:srgbClr val="0000FF"/>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4"/>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435" name="Google Shape;435;p54"/>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Networking using LinkedIn</a:t>
            </a:r>
            <a:endParaRPr sz="4400">
              <a:solidFill>
                <a:srgbClr val="1D1FFF"/>
              </a:solidFill>
              <a:latin typeface="Roboto"/>
              <a:ea typeface="Roboto"/>
              <a:cs typeface="Roboto"/>
              <a:sym typeface="Roboto"/>
            </a:endParaRPr>
          </a:p>
        </p:txBody>
      </p:sp>
      <p:sp>
        <p:nvSpPr>
          <p:cNvPr id="436" name="Google Shape;436;p54"/>
          <p:cNvSpPr txBox="1"/>
          <p:nvPr/>
        </p:nvSpPr>
        <p:spPr>
          <a:xfrm>
            <a:off x="7549400" y="1690825"/>
            <a:ext cx="4124400" cy="4644000"/>
          </a:xfrm>
          <a:prstGeom prst="rect">
            <a:avLst/>
          </a:prstGeom>
          <a:noFill/>
          <a:ln>
            <a:noFill/>
          </a:ln>
        </p:spPr>
        <p:txBody>
          <a:bodyPr anchorCtr="0" anchor="t" bIns="91425" lIns="91425" spcFirstLastPara="1" rIns="91425" wrap="square" tIns="91425">
            <a:noAutofit/>
          </a:bodyPr>
          <a:lstStyle/>
          <a:p>
            <a:pPr indent="-317500" lvl="0" marL="914400" rtl="0" algn="l">
              <a:lnSpc>
                <a:spcPct val="115000"/>
              </a:lnSpc>
              <a:spcBef>
                <a:spcPts val="1200"/>
              </a:spcBef>
              <a:spcAft>
                <a:spcPts val="0"/>
              </a:spcAft>
              <a:buClr>
                <a:srgbClr val="0000FF"/>
              </a:buClr>
              <a:buSzPts val="1400"/>
              <a:buFont typeface="Roboto"/>
              <a:buChar char="●"/>
            </a:pPr>
            <a:r>
              <a:rPr b="1" lang="en-AU">
                <a:solidFill>
                  <a:srgbClr val="0000FF"/>
                </a:solidFill>
                <a:highlight>
                  <a:srgbClr val="FFFFFF"/>
                </a:highlight>
                <a:latin typeface="Roboto"/>
                <a:ea typeface="Roboto"/>
                <a:cs typeface="Roboto"/>
                <a:sym typeface="Roboto"/>
              </a:rPr>
              <a:t>Stay in touch as your network grows</a:t>
            </a:r>
            <a:endParaRPr b="1">
              <a:solidFill>
                <a:srgbClr val="0000FF"/>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0000FF"/>
              </a:buClr>
              <a:buSzPts val="1400"/>
              <a:buFont typeface="Roboto"/>
              <a:buChar char="●"/>
            </a:pPr>
            <a:r>
              <a:rPr b="1" lang="en-AU">
                <a:solidFill>
                  <a:srgbClr val="0000FF"/>
                </a:solidFill>
                <a:highlight>
                  <a:srgbClr val="FFFFFF"/>
                </a:highlight>
                <a:latin typeface="Roboto"/>
                <a:ea typeface="Roboto"/>
                <a:cs typeface="Roboto"/>
                <a:sym typeface="Roboto"/>
              </a:rPr>
              <a:t>Do people favours!</a:t>
            </a:r>
            <a:endParaRPr b="1">
              <a:solidFill>
                <a:srgbClr val="0000FF"/>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0000FF"/>
              </a:buClr>
              <a:buSzPts val="1400"/>
              <a:buFont typeface="Roboto"/>
              <a:buChar char="●"/>
            </a:pPr>
            <a:r>
              <a:rPr b="1" lang="en-AU">
                <a:solidFill>
                  <a:srgbClr val="0000FF"/>
                </a:solidFill>
                <a:highlight>
                  <a:srgbClr val="FFFFFF"/>
                </a:highlight>
                <a:latin typeface="Roboto"/>
                <a:ea typeface="Roboto"/>
                <a:cs typeface="Roboto"/>
                <a:sym typeface="Roboto"/>
              </a:rPr>
              <a:t>Like, Comment, Share...</a:t>
            </a:r>
            <a:endParaRPr b="1">
              <a:solidFill>
                <a:srgbClr val="0000FF"/>
              </a:solidFill>
              <a:highlight>
                <a:srgbClr val="FFFFFF"/>
              </a:highlight>
              <a:latin typeface="Roboto"/>
              <a:ea typeface="Roboto"/>
              <a:cs typeface="Roboto"/>
              <a:sym typeface="Roboto"/>
            </a:endParaRPr>
          </a:p>
          <a:p>
            <a:pPr indent="0" lvl="0" marL="914400" rtl="0" algn="l">
              <a:lnSpc>
                <a:spcPct val="115000"/>
              </a:lnSpc>
              <a:spcBef>
                <a:spcPts val="1200"/>
              </a:spcBef>
              <a:spcAft>
                <a:spcPts val="0"/>
              </a:spcAft>
              <a:buNone/>
            </a:pPr>
            <a:r>
              <a:t/>
            </a:r>
            <a:endParaRPr sz="3600">
              <a:solidFill>
                <a:schemeClr val="dk1"/>
              </a:solidFill>
              <a:highlight>
                <a:srgbClr val="FFFFFF"/>
              </a:highlight>
            </a:endParaRPr>
          </a:p>
          <a:p>
            <a:pPr indent="0" lvl="0" marL="914400" rtl="0" algn="l">
              <a:lnSpc>
                <a:spcPct val="115000"/>
              </a:lnSpc>
              <a:spcBef>
                <a:spcPts val="1200"/>
              </a:spcBef>
              <a:spcAft>
                <a:spcPts val="0"/>
              </a:spcAft>
              <a:buNone/>
            </a:pPr>
            <a:r>
              <a:t/>
            </a:r>
            <a:endParaRPr>
              <a:highlight>
                <a:srgbClr val="FFFFFF"/>
              </a:highlight>
            </a:endParaRPr>
          </a:p>
          <a:p>
            <a:pPr indent="0" lvl="0" marL="457200" rtl="0" algn="l">
              <a:lnSpc>
                <a:spcPct val="115000"/>
              </a:lnSpc>
              <a:spcBef>
                <a:spcPts val="1200"/>
              </a:spcBef>
              <a:spcAft>
                <a:spcPts val="1200"/>
              </a:spcAft>
              <a:buNone/>
            </a:pPr>
            <a:r>
              <a:t/>
            </a:r>
            <a:endParaRPr>
              <a:highlight>
                <a:srgbClr val="FFFFFF"/>
              </a:highlight>
            </a:endParaRPr>
          </a:p>
        </p:txBody>
      </p:sp>
      <p:pic>
        <p:nvPicPr>
          <p:cNvPr id="437" name="Google Shape;437;p54"/>
          <p:cNvPicPr preferRelativeResize="0"/>
          <p:nvPr/>
        </p:nvPicPr>
        <p:blipFill>
          <a:blip r:embed="rId3">
            <a:alphaModFix/>
          </a:blip>
          <a:stretch>
            <a:fillRect/>
          </a:stretch>
        </p:blipFill>
        <p:spPr>
          <a:xfrm>
            <a:off x="426200" y="1508028"/>
            <a:ext cx="7123205" cy="4826799"/>
          </a:xfrm>
          <a:prstGeom prst="rect">
            <a:avLst/>
          </a:prstGeom>
          <a:noFill/>
          <a:ln>
            <a:noFill/>
          </a:ln>
        </p:spPr>
      </p:pic>
      <p:sp>
        <p:nvSpPr>
          <p:cNvPr id="438" name="Google Shape;438;p54"/>
          <p:cNvSpPr/>
          <p:nvPr/>
        </p:nvSpPr>
        <p:spPr>
          <a:xfrm>
            <a:off x="3829350" y="1427300"/>
            <a:ext cx="580200" cy="5223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4"/>
          <p:cNvSpPr/>
          <p:nvPr/>
        </p:nvSpPr>
        <p:spPr>
          <a:xfrm>
            <a:off x="1125600" y="3307150"/>
            <a:ext cx="1299600" cy="2691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5"/>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
        <p:nvSpPr>
          <p:cNvPr id="446" name="Google Shape;446;p55"/>
          <p:cNvSpPr txBox="1"/>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AU" sz="4400">
                <a:solidFill>
                  <a:srgbClr val="1D1FFF"/>
                </a:solidFill>
                <a:latin typeface="Roboto"/>
                <a:ea typeface="Roboto"/>
                <a:cs typeface="Roboto"/>
                <a:sym typeface="Roboto"/>
              </a:rPr>
              <a:t>Create an ACTIVE online presence!</a:t>
            </a:r>
            <a:endParaRPr sz="4400">
              <a:solidFill>
                <a:srgbClr val="1D1FFF"/>
              </a:solidFill>
              <a:latin typeface="Roboto"/>
              <a:ea typeface="Roboto"/>
              <a:cs typeface="Roboto"/>
              <a:sym typeface="Roboto"/>
            </a:endParaRPr>
          </a:p>
        </p:txBody>
      </p:sp>
      <p:sp>
        <p:nvSpPr>
          <p:cNvPr id="447" name="Google Shape;447;p55"/>
          <p:cNvSpPr txBox="1"/>
          <p:nvPr/>
        </p:nvSpPr>
        <p:spPr>
          <a:xfrm>
            <a:off x="838200" y="1943325"/>
            <a:ext cx="7437300" cy="446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AU">
                <a:highlight>
                  <a:srgbClr val="FFFFFF"/>
                </a:highlight>
                <a:latin typeface="Roboto"/>
                <a:ea typeface="Roboto"/>
                <a:cs typeface="Roboto"/>
                <a:sym typeface="Roboto"/>
              </a:rPr>
              <a:t>Passive (Research)</a:t>
            </a:r>
            <a:endParaRPr b="1">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AU">
                <a:highlight>
                  <a:srgbClr val="FFFFFF"/>
                </a:highlight>
                <a:latin typeface="Roboto"/>
                <a:ea typeface="Roboto"/>
                <a:cs typeface="Roboto"/>
                <a:sym typeface="Roboto"/>
              </a:rPr>
              <a:t>Looking at people related to you or where you are going Looking at what other people are saying / doing Reading Blogs</a:t>
            </a:r>
            <a:endParaRPr>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AU">
                <a:highlight>
                  <a:srgbClr val="FFFFFF"/>
                </a:highlight>
                <a:latin typeface="Roboto"/>
                <a:ea typeface="Roboto"/>
                <a:cs typeface="Roboto"/>
                <a:sym typeface="Roboto"/>
              </a:rPr>
              <a:t>Researching companies</a:t>
            </a:r>
            <a:endParaRPr>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b="1" lang="en-AU">
                <a:highlight>
                  <a:srgbClr val="FFFFFF"/>
                </a:highlight>
                <a:latin typeface="Roboto"/>
                <a:ea typeface="Roboto"/>
                <a:cs typeface="Roboto"/>
                <a:sym typeface="Roboto"/>
              </a:rPr>
              <a:t>Active (Communication)</a:t>
            </a:r>
            <a:endParaRPr b="1">
              <a:highlight>
                <a:srgbClr val="FFFFFF"/>
              </a:highlight>
              <a:latin typeface="Roboto"/>
              <a:ea typeface="Roboto"/>
              <a:cs typeface="Roboto"/>
              <a:sym typeface="Roboto"/>
            </a:endParaRPr>
          </a:p>
          <a:p>
            <a:pPr indent="0" lvl="0" marL="0" rtl="0" algn="l">
              <a:lnSpc>
                <a:spcPct val="115000"/>
              </a:lnSpc>
              <a:spcBef>
                <a:spcPts val="1200"/>
              </a:spcBef>
              <a:spcAft>
                <a:spcPts val="1200"/>
              </a:spcAft>
              <a:buNone/>
            </a:pPr>
            <a:r>
              <a:rPr lang="en-AU">
                <a:highlight>
                  <a:srgbClr val="FFFFFF"/>
                </a:highlight>
                <a:latin typeface="Roboto"/>
                <a:ea typeface="Roboto"/>
                <a:cs typeface="Roboto"/>
                <a:sym typeface="Roboto"/>
              </a:rPr>
              <a:t>Communicating = liking / sharing / asking / blogging / tweeting &amp; retweeting / content creation</a:t>
            </a:r>
            <a:endParaRPr>
              <a:highlight>
                <a:srgbClr val="FFFFFF"/>
              </a:highlight>
              <a:latin typeface="Roboto"/>
              <a:ea typeface="Roboto"/>
              <a:cs typeface="Roboto"/>
              <a:sym typeface="Roboto"/>
            </a:endParaRPr>
          </a:p>
        </p:txBody>
      </p:sp>
      <p:pic>
        <p:nvPicPr>
          <p:cNvPr id="448" name="Google Shape;448;p55"/>
          <p:cNvPicPr preferRelativeResize="0"/>
          <p:nvPr/>
        </p:nvPicPr>
        <p:blipFill>
          <a:blip r:embed="rId3">
            <a:alphaModFix/>
          </a:blip>
          <a:stretch>
            <a:fillRect/>
          </a:stretch>
        </p:blipFill>
        <p:spPr>
          <a:xfrm>
            <a:off x="7201600" y="1843225"/>
            <a:ext cx="5066600" cy="32021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6"/>
          <p:cNvSpPr txBox="1"/>
          <p:nvPr>
            <p:ph idx="12" type="sldNum"/>
          </p:nvPr>
        </p:nvSpPr>
        <p:spPr>
          <a:xfrm>
            <a:off x="11095219" y="6404313"/>
            <a:ext cx="258600" cy="269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pic>
        <p:nvPicPr>
          <p:cNvPr id="455" name="Google Shape;455;p56"/>
          <p:cNvPicPr preferRelativeResize="0"/>
          <p:nvPr/>
        </p:nvPicPr>
        <p:blipFill>
          <a:blip r:embed="rId3">
            <a:alphaModFix/>
          </a:blip>
          <a:stretch>
            <a:fillRect/>
          </a:stretch>
        </p:blipFill>
        <p:spPr>
          <a:xfrm>
            <a:off x="4300" y="0"/>
            <a:ext cx="6664806" cy="6858000"/>
          </a:xfrm>
          <a:prstGeom prst="rect">
            <a:avLst/>
          </a:prstGeom>
          <a:noFill/>
          <a:ln>
            <a:noFill/>
          </a:ln>
        </p:spPr>
      </p:pic>
      <p:sp>
        <p:nvSpPr>
          <p:cNvPr id="456" name="Google Shape;456;p56"/>
          <p:cNvSpPr/>
          <p:nvPr/>
        </p:nvSpPr>
        <p:spPr>
          <a:xfrm>
            <a:off x="6509875" y="-11600"/>
            <a:ext cx="5682000" cy="68580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6"/>
          <p:cNvSpPr txBox="1"/>
          <p:nvPr/>
        </p:nvSpPr>
        <p:spPr>
          <a:xfrm>
            <a:off x="7368575" y="1961075"/>
            <a:ext cx="3899100" cy="40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AU" sz="3000">
                <a:solidFill>
                  <a:srgbClr val="FFFFFF"/>
                </a:solidFill>
                <a:latin typeface="Calibri"/>
                <a:ea typeface="Calibri"/>
                <a:cs typeface="Calibri"/>
                <a:sym typeface="Calibri"/>
              </a:rPr>
              <a:t>Social Media for job search summary</a:t>
            </a:r>
            <a:endParaRPr b="1" sz="3000">
              <a:solidFill>
                <a:srgbClr val="FFFFFF"/>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Be Proactive</a:t>
            </a:r>
            <a:endParaRPr/>
          </a:p>
        </p:txBody>
      </p:sp>
      <p:sp>
        <p:nvSpPr>
          <p:cNvPr id="464" name="Google Shape;464;p57"/>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55600" lvl="0" marL="457200" rtl="0" algn="l">
              <a:spcBef>
                <a:spcPts val="1000"/>
              </a:spcBef>
              <a:spcAft>
                <a:spcPts val="0"/>
              </a:spcAft>
              <a:buSzPts val="2000"/>
              <a:buFont typeface="Roboto"/>
              <a:buChar char="•"/>
            </a:pPr>
            <a:r>
              <a:rPr lang="en-AU" sz="2000">
                <a:latin typeface="Roboto"/>
                <a:ea typeface="Roboto"/>
                <a:cs typeface="Roboto"/>
                <a:sym typeface="Roboto"/>
              </a:rPr>
              <a:t>Where would you love to work? </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lang="en-AU" sz="2000">
                <a:latin typeface="Roboto"/>
                <a:ea typeface="Roboto"/>
                <a:cs typeface="Roboto"/>
                <a:sym typeface="Roboto"/>
              </a:rPr>
              <a:t>Who hires people like you?</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lang="en-AU" sz="2000">
                <a:latin typeface="Roboto"/>
                <a:ea typeface="Roboto"/>
                <a:cs typeface="Roboto"/>
                <a:sym typeface="Roboto"/>
              </a:rPr>
              <a:t>Who needs your skills ? </a:t>
            </a:r>
            <a:endParaRPr sz="2000">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a:p>
            <a:pPr indent="0" lvl="0" marL="0" rtl="0" algn="l">
              <a:spcBef>
                <a:spcPts val="1000"/>
              </a:spcBef>
              <a:spcAft>
                <a:spcPts val="0"/>
              </a:spcAft>
              <a:buNone/>
            </a:pPr>
            <a:r>
              <a:rPr lang="en-AU" sz="2000">
                <a:latin typeface="Roboto"/>
                <a:ea typeface="Roboto"/>
                <a:cs typeface="Roboto"/>
                <a:sym typeface="Roboto"/>
              </a:rPr>
              <a:t>Be proactive. Don’t just wait for a job to be advertised</a:t>
            </a:r>
            <a:endParaRPr sz="2000">
              <a:latin typeface="Roboto"/>
              <a:ea typeface="Roboto"/>
              <a:cs typeface="Roboto"/>
              <a:sym typeface="Roboto"/>
            </a:endParaRPr>
          </a:p>
          <a:p>
            <a:pPr indent="-355600" lvl="0" marL="457200" rtl="0" algn="l">
              <a:spcBef>
                <a:spcPts val="1000"/>
              </a:spcBef>
              <a:spcAft>
                <a:spcPts val="0"/>
              </a:spcAft>
              <a:buSzPts val="2000"/>
              <a:buFont typeface="Roboto"/>
              <a:buChar char="•"/>
            </a:pPr>
            <a:r>
              <a:rPr lang="en-AU" sz="2000">
                <a:latin typeface="Roboto"/>
                <a:ea typeface="Roboto"/>
                <a:cs typeface="Roboto"/>
                <a:sym typeface="Roboto"/>
              </a:rPr>
              <a:t>Use LinkedIn to connect with prospective recruiters &amp; hiring managers.</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lang="en-AU" sz="2000">
                <a:latin typeface="Roboto"/>
                <a:ea typeface="Roboto"/>
                <a:cs typeface="Roboto"/>
                <a:sym typeface="Roboto"/>
              </a:rPr>
              <a:t>Engage with their posts on LI</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lang="en-AU" sz="2000">
                <a:latin typeface="Roboto"/>
                <a:ea typeface="Roboto"/>
                <a:cs typeface="Roboto"/>
                <a:sym typeface="Roboto"/>
              </a:rPr>
              <a:t>Pick up the phone and introduce yourself</a:t>
            </a:r>
            <a:endParaRPr sz="2000">
              <a:latin typeface="Roboto"/>
              <a:ea typeface="Roboto"/>
              <a:cs typeface="Roboto"/>
              <a:sym typeface="Roboto"/>
            </a:endParaRPr>
          </a:p>
        </p:txBody>
      </p:sp>
      <p:sp>
        <p:nvSpPr>
          <p:cNvPr id="465" name="Google Shape;465;p5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8"/>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Interview Preparation</a:t>
            </a:r>
            <a:endParaRPr>
              <a:latin typeface="Roboto"/>
              <a:ea typeface="Roboto"/>
              <a:cs typeface="Roboto"/>
              <a:sym typeface="Roboto"/>
            </a:endParaRPr>
          </a:p>
        </p:txBody>
      </p:sp>
      <p:sp>
        <p:nvSpPr>
          <p:cNvPr id="472" name="Google Shape;472;p58"/>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AU" sz="2000">
                <a:solidFill>
                  <a:srgbClr val="1D1FFF"/>
                </a:solidFill>
                <a:latin typeface="Roboto"/>
                <a:ea typeface="Roboto"/>
                <a:cs typeface="Roboto"/>
                <a:sym typeface="Roboto"/>
              </a:rPr>
              <a:t>Knowledge is key! </a:t>
            </a:r>
            <a:endParaRPr b="1" sz="2000">
              <a:solidFill>
                <a:srgbClr val="1D1FFF"/>
              </a:solidFill>
              <a:latin typeface="Roboto"/>
              <a:ea typeface="Roboto"/>
              <a:cs typeface="Roboto"/>
              <a:sym typeface="Roboto"/>
            </a:endParaRPr>
          </a:p>
          <a:p>
            <a:pPr indent="-355600" lvl="0"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Read the job description</a:t>
            </a:r>
            <a:endParaRPr sz="2000">
              <a:solidFill>
                <a:srgbClr val="000000"/>
              </a:solidFill>
              <a:latin typeface="Roboto"/>
              <a:ea typeface="Roboto"/>
              <a:cs typeface="Roboto"/>
              <a:sym typeface="Roboto"/>
            </a:endParaRPr>
          </a:p>
          <a:p>
            <a:pPr indent="-355600" lvl="0" marL="9144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Research the company</a:t>
            </a:r>
            <a:endParaRPr sz="2000">
              <a:solidFill>
                <a:srgbClr val="000000"/>
              </a:solidFill>
              <a:latin typeface="Roboto"/>
              <a:ea typeface="Roboto"/>
              <a:cs typeface="Roboto"/>
              <a:sym typeface="Roboto"/>
            </a:endParaRPr>
          </a:p>
          <a:p>
            <a:pPr indent="-355600" lvl="0" marL="9144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Understand who you are meeting, their role and their style</a:t>
            </a:r>
            <a:endParaRPr sz="2000">
              <a:solidFill>
                <a:srgbClr val="000000"/>
              </a:solidFill>
              <a:latin typeface="Roboto"/>
              <a:ea typeface="Roboto"/>
              <a:cs typeface="Roboto"/>
              <a:sym typeface="Roboto"/>
            </a:endParaRPr>
          </a:p>
          <a:p>
            <a:pPr indent="-355600" lvl="0" marL="9144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Ask how best you can prepare for the interview. Is it a skills based interview, technical interview or a behavioral based interview</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000000"/>
                </a:solidFill>
                <a:latin typeface="Roboto"/>
                <a:ea typeface="Roboto"/>
                <a:cs typeface="Roboto"/>
                <a:sym typeface="Roboto"/>
              </a:rPr>
              <a:t>Prepare relevant questions</a:t>
            </a:r>
            <a:r>
              <a:rPr lang="en-AU" sz="2000">
                <a:solidFill>
                  <a:srgbClr val="000000"/>
                </a:solidFill>
                <a:latin typeface="Roboto"/>
                <a:ea typeface="Roboto"/>
                <a:cs typeface="Roboto"/>
                <a:sym typeface="Roboto"/>
              </a:rPr>
              <a:t> to the interviewer</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rPr lang="en-AU" sz="2000">
                <a:solidFill>
                  <a:srgbClr val="000000"/>
                </a:solidFill>
                <a:latin typeface="Roboto"/>
                <a:ea typeface="Roboto"/>
                <a:cs typeface="Roboto"/>
                <a:sym typeface="Roboto"/>
              </a:rPr>
              <a:t>“I would love to understand how you see the company core values coming to life”</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rPr lang="en-AU" sz="2000">
                <a:solidFill>
                  <a:srgbClr val="000000"/>
                </a:solidFill>
                <a:latin typeface="Roboto"/>
                <a:ea typeface="Roboto"/>
                <a:cs typeface="Roboto"/>
                <a:sym typeface="Roboto"/>
              </a:rPr>
              <a:t>“What have you enjoyed most about working at X”</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rPr lang="en-AU" sz="2000">
                <a:solidFill>
                  <a:srgbClr val="000000"/>
                </a:solidFill>
                <a:latin typeface="Roboto"/>
                <a:ea typeface="Roboto"/>
                <a:cs typeface="Roboto"/>
                <a:sym typeface="Roboto"/>
              </a:rPr>
              <a:t>“What are some of the key challenges your team are work on at the moment” </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b="1" sz="2000">
              <a:solidFill>
                <a:srgbClr val="000000"/>
              </a:solidFill>
              <a:latin typeface="Roboto"/>
              <a:ea typeface="Roboto"/>
              <a:cs typeface="Roboto"/>
              <a:sym typeface="Roboto"/>
            </a:endParaRPr>
          </a:p>
          <a:p>
            <a:pPr indent="0" lvl="0" marL="91440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473" name="Google Shape;473;p58"/>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9"/>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Common Interview Questions</a:t>
            </a:r>
            <a:endParaRPr/>
          </a:p>
        </p:txBody>
      </p:sp>
      <p:sp>
        <p:nvSpPr>
          <p:cNvPr id="480" name="Google Shape;480;p59"/>
          <p:cNvSpPr txBox="1"/>
          <p:nvPr>
            <p:ph idx="1" type="body"/>
          </p:nvPr>
        </p:nvSpPr>
        <p:spPr>
          <a:xfrm>
            <a:off x="838200" y="1825625"/>
            <a:ext cx="10515600" cy="4764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AU" sz="2000">
                <a:highlight>
                  <a:srgbClr val="FFFFFF"/>
                </a:highlight>
                <a:latin typeface="Roboto"/>
                <a:ea typeface="Roboto"/>
                <a:cs typeface="Roboto"/>
                <a:sym typeface="Roboto"/>
              </a:rPr>
              <a:t>See the “real” reason for the question. Eg What Tools Did You Use in a Recent Project and Why? So use this question to show that you not only </a:t>
            </a:r>
            <a:r>
              <a:rPr i="1" lang="en-AU" sz="2000">
                <a:highlight>
                  <a:srgbClr val="FFFFFF"/>
                </a:highlight>
                <a:latin typeface="Roboto"/>
                <a:ea typeface="Roboto"/>
                <a:cs typeface="Roboto"/>
                <a:sym typeface="Roboto"/>
              </a:rPr>
              <a:t>have</a:t>
            </a:r>
            <a:r>
              <a:rPr lang="en-AU" sz="2000">
                <a:highlight>
                  <a:srgbClr val="FFFFFF"/>
                </a:highlight>
                <a:latin typeface="Roboto"/>
                <a:ea typeface="Roboto"/>
                <a:cs typeface="Roboto"/>
                <a:sym typeface="Roboto"/>
              </a:rPr>
              <a:t> a rationale for choosing specific technologies over others, but also have the communication skills to explain your decision.</a:t>
            </a:r>
            <a:endParaRPr sz="2000">
              <a:highlight>
                <a:srgbClr val="FFFFFF"/>
              </a:highlight>
              <a:latin typeface="Roboto"/>
              <a:ea typeface="Roboto"/>
              <a:cs typeface="Roboto"/>
              <a:sym typeface="Roboto"/>
            </a:endParaRPr>
          </a:p>
          <a:p>
            <a:pPr indent="0" lvl="0" marL="0" rtl="0" algn="l">
              <a:spcBef>
                <a:spcPts val="1000"/>
              </a:spcBef>
              <a:spcAft>
                <a:spcPts val="0"/>
              </a:spcAft>
              <a:buNone/>
            </a:pPr>
            <a:r>
              <a:t/>
            </a:r>
            <a:endParaRPr sz="2000">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How would you describe yourself?</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Why do you want to work here?</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interests you about this role?</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motivates you?</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are you passionate about?</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Why are you leaving your current job?</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are your greatest strengths?</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are your greatest weaknesses?</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are your goals for the future?</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Can you tell me about a difficult work situation and how you overcame it?</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Can you tell me a bit about your experience using Python ?</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Could you tell me about a recent project you worked on?</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What is your salary range expectation?</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Why should we hire you?</a:t>
            </a:r>
            <a:endParaRPr sz="1100">
              <a:solidFill>
                <a:srgbClr val="212529"/>
              </a:solidFill>
              <a:highlight>
                <a:srgbClr val="FFFFFF"/>
              </a:highlight>
              <a:latin typeface="Roboto"/>
              <a:ea typeface="Roboto"/>
              <a:cs typeface="Roboto"/>
              <a:sym typeface="Roboto"/>
            </a:endParaRPr>
          </a:p>
          <a:p>
            <a:pPr indent="-298450" lvl="0" marL="457200" rtl="0" algn="l">
              <a:lnSpc>
                <a:spcPct val="134000"/>
              </a:lnSpc>
              <a:spcBef>
                <a:spcPts val="0"/>
              </a:spcBef>
              <a:spcAft>
                <a:spcPts val="0"/>
              </a:spcAft>
              <a:buClr>
                <a:srgbClr val="212529"/>
              </a:buClr>
              <a:buSzPts val="1100"/>
              <a:buFont typeface="Roboto"/>
              <a:buChar char="•"/>
            </a:pPr>
            <a:r>
              <a:rPr lang="en-AU" sz="1100">
                <a:solidFill>
                  <a:srgbClr val="212529"/>
                </a:solidFill>
                <a:highlight>
                  <a:srgbClr val="FFFFFF"/>
                </a:highlight>
                <a:latin typeface="Roboto"/>
                <a:ea typeface="Roboto"/>
                <a:cs typeface="Roboto"/>
                <a:sym typeface="Roboto"/>
              </a:rPr>
              <a:t>Do you have any questions?</a:t>
            </a:r>
            <a:endParaRPr sz="1100">
              <a:solidFill>
                <a:srgbClr val="212529"/>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p>
        </p:txBody>
      </p:sp>
      <p:sp>
        <p:nvSpPr>
          <p:cNvPr id="481" name="Google Shape;481;p5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234251" y="220199"/>
            <a:ext cx="8440500" cy="1302600"/>
          </a:xfrm>
          <a:prstGeom prst="rect">
            <a:avLst/>
          </a:prstGeom>
          <a:noFill/>
          <a:ln>
            <a:noFill/>
          </a:ln>
        </p:spPr>
        <p:txBody>
          <a:bodyPr anchorCtr="0" anchor="b" bIns="45675" lIns="45675" spcFirstLastPara="1" rIns="45675" wrap="square" tIns="45675">
            <a:noAutofit/>
          </a:bodyPr>
          <a:lstStyle/>
          <a:p>
            <a:pPr indent="0" lvl="0" marL="0" rtl="0" algn="l">
              <a:lnSpc>
                <a:spcPct val="90000"/>
              </a:lnSpc>
              <a:spcBef>
                <a:spcPts val="0"/>
              </a:spcBef>
              <a:spcAft>
                <a:spcPts val="0"/>
              </a:spcAft>
              <a:buClr>
                <a:srgbClr val="1EBADD"/>
              </a:buClr>
              <a:buSzPts val="4400"/>
              <a:buFont typeface="Calibri"/>
              <a:buNone/>
            </a:pPr>
            <a:r>
              <a:rPr lang="en-AU">
                <a:latin typeface="Roboto"/>
                <a:ea typeface="Roboto"/>
                <a:cs typeface="Roboto"/>
                <a:sym typeface="Roboto"/>
              </a:rPr>
              <a:t>Agenda</a:t>
            </a:r>
            <a:endParaRPr>
              <a:latin typeface="Roboto"/>
              <a:ea typeface="Roboto"/>
              <a:cs typeface="Roboto"/>
              <a:sym typeface="Roboto"/>
            </a:endParaRPr>
          </a:p>
        </p:txBody>
      </p:sp>
      <p:sp>
        <p:nvSpPr>
          <p:cNvPr id="157" name="Google Shape;157;p24"/>
          <p:cNvSpPr txBox="1"/>
          <p:nvPr>
            <p:ph idx="1" type="body"/>
          </p:nvPr>
        </p:nvSpPr>
        <p:spPr>
          <a:xfrm>
            <a:off x="3218176" y="1446599"/>
            <a:ext cx="8440500" cy="4827600"/>
          </a:xfrm>
          <a:prstGeom prst="rect">
            <a:avLst/>
          </a:prstGeom>
          <a:noFill/>
          <a:ln>
            <a:noFill/>
          </a:ln>
        </p:spPr>
        <p:txBody>
          <a:bodyPr anchorCtr="0" anchor="t" bIns="45675" lIns="45675" spcFirstLastPara="1" rIns="45675" wrap="square" tIns="45675">
            <a:noAutofit/>
          </a:bodyPr>
          <a:lstStyle/>
          <a:p>
            <a:pPr indent="-355600" lvl="0" marL="4572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What is the Job Outcomes Program and what do I need to do?</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Resume &amp; Cover Letters</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chemeClr val="dk1"/>
                </a:solidFill>
                <a:latin typeface="Roboto"/>
                <a:ea typeface="Roboto"/>
                <a:cs typeface="Roboto"/>
                <a:sym typeface="Roboto"/>
              </a:rPr>
              <a:t>IOD Job Board</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Social Media for Job Searching</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Understanding your Digital Footprint</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LinkedIn Profile</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chemeClr val="dk1"/>
                </a:solidFill>
                <a:latin typeface="Roboto"/>
                <a:ea typeface="Roboto"/>
                <a:cs typeface="Roboto"/>
                <a:sym typeface="Roboto"/>
              </a:rPr>
              <a:t>Job Search Using LinkedIn</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Growing your Network</a:t>
            </a:r>
            <a:endParaRPr sz="2000">
              <a:solidFill>
                <a:schemeClr val="dk1"/>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Be Proactive - Top 20</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Interview Preparation &amp; </a:t>
            </a:r>
            <a:r>
              <a:rPr lang="en-AU" sz="2000">
                <a:solidFill>
                  <a:schemeClr val="dk1"/>
                </a:solidFill>
                <a:latin typeface="Roboto"/>
                <a:ea typeface="Roboto"/>
                <a:cs typeface="Roboto"/>
                <a:sym typeface="Roboto"/>
              </a:rPr>
              <a:t>Execution</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chemeClr val="dk1"/>
                </a:solidFill>
                <a:latin typeface="Roboto"/>
                <a:ea typeface="Roboto"/>
                <a:cs typeface="Roboto"/>
                <a:sym typeface="Roboto"/>
              </a:rPr>
              <a:t>Dress Code</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Follow up Emails</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Internships &amp; Volunteering</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Salary Negotiation</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Networking &amp; Hiring </a:t>
            </a:r>
            <a:r>
              <a:rPr lang="en-AU" sz="2000">
                <a:solidFill>
                  <a:schemeClr val="dk1"/>
                </a:solidFill>
                <a:latin typeface="Roboto"/>
                <a:ea typeface="Roboto"/>
                <a:cs typeface="Roboto"/>
                <a:sym typeface="Roboto"/>
              </a:rPr>
              <a:t>Events</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Mentors</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Job and event tracking sheet</a:t>
            </a:r>
            <a:endParaRPr sz="2000">
              <a:solidFill>
                <a:srgbClr val="000000"/>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6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STAR Technique</a:t>
            </a:r>
            <a:endParaRPr>
              <a:latin typeface="Roboto"/>
              <a:ea typeface="Roboto"/>
              <a:cs typeface="Roboto"/>
              <a:sym typeface="Roboto"/>
            </a:endParaRPr>
          </a:p>
        </p:txBody>
      </p:sp>
      <p:sp>
        <p:nvSpPr>
          <p:cNvPr id="488" name="Google Shape;488;p60"/>
          <p:cNvSpPr txBox="1"/>
          <p:nvPr>
            <p:ph idx="1" type="body"/>
          </p:nvPr>
        </p:nvSpPr>
        <p:spPr>
          <a:xfrm>
            <a:off x="838200" y="1606925"/>
            <a:ext cx="110031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AU" sz="2000">
                <a:solidFill>
                  <a:srgbClr val="1D1FFF"/>
                </a:solidFill>
                <a:latin typeface="Roboto"/>
                <a:ea typeface="Roboto"/>
                <a:cs typeface="Roboto"/>
                <a:sym typeface="Roboto"/>
              </a:rPr>
              <a:t>Situation: </a:t>
            </a:r>
            <a:r>
              <a:rPr b="1" lang="en-AU" sz="2000">
                <a:solidFill>
                  <a:srgbClr val="000000"/>
                </a:solidFill>
                <a:latin typeface="Roboto"/>
                <a:ea typeface="Roboto"/>
                <a:cs typeface="Roboto"/>
                <a:sym typeface="Roboto"/>
              </a:rPr>
              <a:t>Describe</a:t>
            </a:r>
            <a:r>
              <a:rPr lang="en-AU" sz="2000">
                <a:solidFill>
                  <a:srgbClr val="000000"/>
                </a:solidFill>
                <a:latin typeface="Roboto"/>
                <a:ea typeface="Roboto"/>
                <a:cs typeface="Roboto"/>
                <a:sym typeface="Roboto"/>
              </a:rPr>
              <a:t> the context in which you performed </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lang="en-AU" sz="1100">
                <a:solidFill>
                  <a:srgbClr val="212529"/>
                </a:solidFill>
                <a:highlight>
                  <a:schemeClr val="lt1"/>
                </a:highlight>
                <a:latin typeface="Roboto"/>
                <a:ea typeface="Roboto"/>
                <a:cs typeface="Roboto"/>
                <a:sym typeface="Roboto"/>
              </a:rPr>
              <a:t>In setting the situation, you are telling your listener when or where this event took place. For example, “We were working on a six-month contract for a high-value client, when our agency merged with another, larger firm…”</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b="1" lang="en-AU" sz="2000">
                <a:solidFill>
                  <a:srgbClr val="1D1FFF"/>
                </a:solidFill>
                <a:latin typeface="Roboto"/>
                <a:ea typeface="Roboto"/>
                <a:cs typeface="Roboto"/>
                <a:sym typeface="Roboto"/>
              </a:rPr>
              <a:t>Task: </a:t>
            </a:r>
            <a:r>
              <a:rPr lang="en-AU" sz="2000">
                <a:solidFill>
                  <a:srgbClr val="000000"/>
                </a:solidFill>
                <a:latin typeface="Roboto"/>
                <a:ea typeface="Roboto"/>
                <a:cs typeface="Roboto"/>
                <a:sym typeface="Roboto"/>
              </a:rPr>
              <a:t>What was your </a:t>
            </a:r>
            <a:r>
              <a:rPr b="1" lang="en-AU" sz="2000">
                <a:solidFill>
                  <a:srgbClr val="000000"/>
                </a:solidFill>
                <a:latin typeface="Roboto"/>
                <a:ea typeface="Roboto"/>
                <a:cs typeface="Roboto"/>
                <a:sym typeface="Roboto"/>
              </a:rPr>
              <a:t>task </a:t>
            </a:r>
            <a:r>
              <a:rPr lang="en-AU" sz="2000">
                <a:solidFill>
                  <a:srgbClr val="000000"/>
                </a:solidFill>
                <a:latin typeface="Roboto"/>
                <a:ea typeface="Roboto"/>
                <a:cs typeface="Roboto"/>
                <a:sym typeface="Roboto"/>
              </a:rPr>
              <a:t>or </a:t>
            </a:r>
            <a:r>
              <a:rPr b="1" lang="en-AU" sz="2000">
                <a:solidFill>
                  <a:srgbClr val="000000"/>
                </a:solidFill>
                <a:latin typeface="Roboto"/>
                <a:ea typeface="Roboto"/>
                <a:cs typeface="Roboto"/>
                <a:sym typeface="Roboto"/>
              </a:rPr>
              <a:t>responsibility</a:t>
            </a:r>
            <a:r>
              <a:rPr lang="en-AU" sz="2000">
                <a:solidFill>
                  <a:srgbClr val="000000"/>
                </a:solidFill>
                <a:latin typeface="Roboto"/>
                <a:ea typeface="Roboto"/>
                <a:cs typeface="Roboto"/>
                <a:sym typeface="Roboto"/>
              </a:rPr>
              <a:t> in that situation.</a:t>
            </a:r>
            <a:endParaRPr sz="2000">
              <a:solidFill>
                <a:srgbClr val="000000"/>
              </a:solidFill>
              <a:latin typeface="Roboto"/>
              <a:ea typeface="Roboto"/>
              <a:cs typeface="Roboto"/>
              <a:sym typeface="Roboto"/>
            </a:endParaRPr>
          </a:p>
          <a:p>
            <a:pPr indent="0" lvl="0" marL="0" rtl="0" algn="l">
              <a:lnSpc>
                <a:spcPct val="134000"/>
              </a:lnSpc>
              <a:spcBef>
                <a:spcPts val="0"/>
              </a:spcBef>
              <a:spcAft>
                <a:spcPts val="0"/>
              </a:spcAft>
              <a:buNone/>
            </a:pPr>
            <a:r>
              <a:rPr lang="en-AU" sz="1100">
                <a:solidFill>
                  <a:srgbClr val="212529"/>
                </a:solidFill>
                <a:highlight>
                  <a:schemeClr val="lt1"/>
                </a:highlight>
                <a:latin typeface="Roboto"/>
                <a:ea typeface="Roboto"/>
                <a:cs typeface="Roboto"/>
                <a:sym typeface="Roboto"/>
              </a:rPr>
              <a:t>What was your role in this situation? For example, “It was my role to lead the transition for my group while also communicating with our client to keep the project on track.”</a:t>
            </a:r>
            <a:endParaRPr sz="2000">
              <a:solidFill>
                <a:srgbClr val="000000"/>
              </a:solidFill>
              <a:latin typeface="Roboto"/>
              <a:ea typeface="Roboto"/>
              <a:cs typeface="Roboto"/>
              <a:sym typeface="Roboto"/>
            </a:endParaRPr>
          </a:p>
          <a:p>
            <a:pPr indent="0" lvl="0" marL="0" rtl="0" algn="l">
              <a:spcBef>
                <a:spcPts val="1200"/>
              </a:spcBef>
              <a:spcAft>
                <a:spcPts val="0"/>
              </a:spcAft>
              <a:buNone/>
            </a:pPr>
            <a:r>
              <a:rPr b="1" lang="en-AU" sz="2000">
                <a:solidFill>
                  <a:srgbClr val="1D1FFF"/>
                </a:solidFill>
                <a:latin typeface="Roboto"/>
                <a:ea typeface="Roboto"/>
                <a:cs typeface="Roboto"/>
                <a:sym typeface="Roboto"/>
              </a:rPr>
              <a:t>Action: </a:t>
            </a:r>
            <a:r>
              <a:rPr b="1" lang="en-AU" sz="2000">
                <a:solidFill>
                  <a:srgbClr val="000000"/>
                </a:solidFill>
                <a:latin typeface="Roboto"/>
                <a:ea typeface="Roboto"/>
                <a:cs typeface="Roboto"/>
                <a:sym typeface="Roboto"/>
              </a:rPr>
              <a:t>How</a:t>
            </a:r>
            <a:r>
              <a:rPr lang="en-AU" sz="2000">
                <a:solidFill>
                  <a:srgbClr val="000000"/>
                </a:solidFill>
                <a:latin typeface="Roboto"/>
                <a:ea typeface="Roboto"/>
                <a:cs typeface="Roboto"/>
                <a:sym typeface="Roboto"/>
              </a:rPr>
              <a:t> did you complete the task or challenge</a:t>
            </a:r>
            <a:endParaRPr sz="2000">
              <a:solidFill>
                <a:srgbClr val="000000"/>
              </a:solidFill>
              <a:latin typeface="Roboto"/>
              <a:ea typeface="Roboto"/>
              <a:cs typeface="Roboto"/>
              <a:sym typeface="Roboto"/>
            </a:endParaRPr>
          </a:p>
          <a:p>
            <a:pPr indent="0" lvl="0" marL="0" rtl="0" algn="l">
              <a:lnSpc>
                <a:spcPct val="134000"/>
              </a:lnSpc>
              <a:spcBef>
                <a:spcPts val="0"/>
              </a:spcBef>
              <a:spcAft>
                <a:spcPts val="0"/>
              </a:spcAft>
              <a:buNone/>
            </a:pPr>
            <a:r>
              <a:rPr lang="en-AU" sz="1100">
                <a:solidFill>
                  <a:srgbClr val="212529"/>
                </a:solidFill>
                <a:highlight>
                  <a:schemeClr val="lt1"/>
                </a:highlight>
                <a:latin typeface="Roboto"/>
                <a:ea typeface="Roboto"/>
                <a:cs typeface="Roboto"/>
                <a:sym typeface="Roboto"/>
              </a:rPr>
              <a:t>What did you do? For example, “I set up weekly check-ins with the client to update them on the progress of the merger. This cemented an important level of trust between us. I also had regular one-on-ones with each person on the team, both to assess how they were handling the change and to make sure we would meet our deadlines.”</a:t>
            </a:r>
            <a:endParaRPr sz="2000">
              <a:solidFill>
                <a:srgbClr val="000000"/>
              </a:solidFill>
              <a:latin typeface="Roboto"/>
              <a:ea typeface="Roboto"/>
              <a:cs typeface="Roboto"/>
              <a:sym typeface="Roboto"/>
            </a:endParaRPr>
          </a:p>
          <a:p>
            <a:pPr indent="0" lvl="0" marL="0" rtl="0" algn="l">
              <a:spcBef>
                <a:spcPts val="1200"/>
              </a:spcBef>
              <a:spcAft>
                <a:spcPts val="0"/>
              </a:spcAft>
              <a:buNone/>
            </a:pPr>
            <a:r>
              <a:rPr b="1" lang="en-AU" sz="2000">
                <a:solidFill>
                  <a:srgbClr val="1D1FFF"/>
                </a:solidFill>
                <a:latin typeface="Roboto"/>
                <a:ea typeface="Roboto"/>
                <a:cs typeface="Roboto"/>
                <a:sym typeface="Roboto"/>
              </a:rPr>
              <a:t>Result:</a:t>
            </a:r>
            <a:r>
              <a:rPr lang="en-AU" sz="2000">
                <a:solidFill>
                  <a:srgbClr val="1D1FFF"/>
                </a:solidFill>
                <a:latin typeface="Roboto"/>
                <a:ea typeface="Roboto"/>
                <a:cs typeface="Roboto"/>
                <a:sym typeface="Roboto"/>
              </a:rPr>
              <a:t> </a:t>
            </a:r>
            <a:r>
              <a:rPr lang="en-AU" sz="2000">
                <a:solidFill>
                  <a:srgbClr val="000000"/>
                </a:solidFill>
                <a:latin typeface="Roboto"/>
                <a:ea typeface="Roboto"/>
                <a:cs typeface="Roboto"/>
                <a:sym typeface="Roboto"/>
              </a:rPr>
              <a:t>What was the </a:t>
            </a:r>
            <a:r>
              <a:rPr b="1" lang="en-AU" sz="2000">
                <a:solidFill>
                  <a:srgbClr val="000000"/>
                </a:solidFill>
                <a:latin typeface="Roboto"/>
                <a:ea typeface="Roboto"/>
                <a:cs typeface="Roboto"/>
                <a:sym typeface="Roboto"/>
              </a:rPr>
              <a:t>outcomes</a:t>
            </a:r>
            <a:r>
              <a:rPr lang="en-AU" sz="2000">
                <a:solidFill>
                  <a:srgbClr val="000000"/>
                </a:solidFill>
                <a:latin typeface="Roboto"/>
                <a:ea typeface="Roboto"/>
                <a:cs typeface="Roboto"/>
                <a:sym typeface="Roboto"/>
              </a:rPr>
              <a:t>, </a:t>
            </a:r>
            <a:r>
              <a:rPr b="1" lang="en-AU" sz="2000">
                <a:solidFill>
                  <a:srgbClr val="000000"/>
                </a:solidFill>
                <a:latin typeface="Roboto"/>
                <a:ea typeface="Roboto"/>
                <a:cs typeface="Roboto"/>
                <a:sym typeface="Roboto"/>
              </a:rPr>
              <a:t>results, Learnings</a:t>
            </a:r>
            <a:r>
              <a:rPr lang="en-AU" sz="2000">
                <a:solidFill>
                  <a:srgbClr val="000000"/>
                </a:solidFill>
                <a:latin typeface="Roboto"/>
                <a:ea typeface="Roboto"/>
                <a:cs typeface="Roboto"/>
                <a:sym typeface="Roboto"/>
              </a:rPr>
              <a:t> generated by the action taken? </a:t>
            </a:r>
            <a:endParaRPr sz="2000">
              <a:solidFill>
                <a:srgbClr val="000000"/>
              </a:solidFill>
              <a:latin typeface="Roboto"/>
              <a:ea typeface="Roboto"/>
              <a:cs typeface="Roboto"/>
              <a:sym typeface="Roboto"/>
            </a:endParaRPr>
          </a:p>
          <a:p>
            <a:pPr indent="0" lvl="0" marL="0" rtl="0" algn="l">
              <a:lnSpc>
                <a:spcPct val="134000"/>
              </a:lnSpc>
              <a:spcBef>
                <a:spcPts val="0"/>
              </a:spcBef>
              <a:spcAft>
                <a:spcPts val="0"/>
              </a:spcAft>
              <a:buNone/>
            </a:pPr>
            <a:r>
              <a:rPr lang="en-AU" sz="1100">
                <a:solidFill>
                  <a:srgbClr val="212529"/>
                </a:solidFill>
                <a:highlight>
                  <a:schemeClr val="lt1"/>
                </a:highlight>
                <a:latin typeface="Roboto"/>
                <a:ea typeface="Roboto"/>
                <a:cs typeface="Roboto"/>
                <a:sym typeface="Roboto"/>
              </a:rPr>
              <a:t>What did your actions lead to? For example, “We ended up completing the project on time, meeting all of their specifications. It was incredibly rewarding to navigate a lot of change and succeed under pressure.</a:t>
            </a:r>
            <a:endParaRPr sz="2000">
              <a:solidFill>
                <a:srgbClr val="000000"/>
              </a:solidFill>
              <a:latin typeface="Roboto"/>
              <a:ea typeface="Roboto"/>
              <a:cs typeface="Roboto"/>
              <a:sym typeface="Roboto"/>
            </a:endParaRPr>
          </a:p>
          <a:p>
            <a:pPr indent="0" lvl="0" marL="457200" rtl="0" algn="l">
              <a:spcBef>
                <a:spcPts val="1200"/>
              </a:spcBef>
              <a:spcAft>
                <a:spcPts val="0"/>
              </a:spcAft>
              <a:buNone/>
            </a:pPr>
            <a:r>
              <a:t/>
            </a:r>
            <a:endParaRPr sz="2000">
              <a:solidFill>
                <a:srgbClr val="000000"/>
              </a:solidFill>
              <a:latin typeface="Roboto"/>
              <a:ea typeface="Roboto"/>
              <a:cs typeface="Roboto"/>
              <a:sym typeface="Roboto"/>
            </a:endParaRPr>
          </a:p>
        </p:txBody>
      </p:sp>
      <p:sp>
        <p:nvSpPr>
          <p:cNvPr id="489" name="Google Shape;489;p6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Video Interviews</a:t>
            </a:r>
            <a:endParaRPr>
              <a:latin typeface="Roboto"/>
              <a:ea typeface="Roboto"/>
              <a:cs typeface="Roboto"/>
              <a:sym typeface="Roboto"/>
            </a:endParaRPr>
          </a:p>
        </p:txBody>
      </p:sp>
      <p:sp>
        <p:nvSpPr>
          <p:cNvPr id="496" name="Google Shape;496;p61"/>
          <p:cNvSpPr txBox="1"/>
          <p:nvPr>
            <p:ph idx="1" type="body"/>
          </p:nvPr>
        </p:nvSpPr>
        <p:spPr>
          <a:xfrm>
            <a:off x="875950" y="1690825"/>
            <a:ext cx="10515600" cy="4351200"/>
          </a:xfrm>
          <a:prstGeom prst="rect">
            <a:avLst/>
          </a:prstGeom>
        </p:spPr>
        <p:txBody>
          <a:bodyPr anchorCtr="0" anchor="t" bIns="45700" lIns="91425" spcFirstLastPara="1" rIns="91425" wrap="square" tIns="45700">
            <a:noAutofit/>
          </a:bodyPr>
          <a:lstStyle/>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Find a quiet, private, well-lit place, free from possible interruptions.</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Ensure your internet connection is stable.</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Check that your computer’s audio is working.</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Test your computer’s webcam.</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Close any unnecessary web browser tabs and applications.</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Dress professionally .</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Have a pen, notepad and copy of your resume on your desk.</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When listening, nod and smile to show you are engaged.</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Use hand gestures when appropriate.</a:t>
            </a:r>
            <a:endParaRPr sz="2000">
              <a:solidFill>
                <a:srgbClr val="212529"/>
              </a:solidFill>
              <a:highlight>
                <a:srgbClr val="FFFFFF"/>
              </a:highlight>
              <a:latin typeface="Roboto"/>
              <a:ea typeface="Roboto"/>
              <a:cs typeface="Roboto"/>
              <a:sym typeface="Roboto"/>
            </a:endParaRPr>
          </a:p>
          <a:p>
            <a:pPr indent="-355600" lvl="0" marL="457200" rtl="0" algn="l">
              <a:lnSpc>
                <a:spcPct val="134000"/>
              </a:lnSpc>
              <a:spcBef>
                <a:spcPts val="0"/>
              </a:spcBef>
              <a:spcAft>
                <a:spcPts val="0"/>
              </a:spcAft>
              <a:buClr>
                <a:srgbClr val="212529"/>
              </a:buClr>
              <a:buSzPts val="2000"/>
              <a:buFont typeface="Roboto"/>
              <a:buChar char="●"/>
            </a:pPr>
            <a:r>
              <a:rPr lang="en-AU" sz="2000">
                <a:solidFill>
                  <a:srgbClr val="212529"/>
                </a:solidFill>
                <a:highlight>
                  <a:srgbClr val="FFFFFF"/>
                </a:highlight>
                <a:latin typeface="Roboto"/>
                <a:ea typeface="Roboto"/>
                <a:cs typeface="Roboto"/>
                <a:sym typeface="Roboto"/>
              </a:rPr>
              <a:t>Place your phone in silent mode.</a:t>
            </a:r>
            <a:endParaRPr sz="2000">
              <a:solidFill>
                <a:srgbClr val="212529"/>
              </a:solidFill>
              <a:highlight>
                <a:srgbClr val="FFFFFF"/>
              </a:highlight>
              <a:latin typeface="Roboto"/>
              <a:ea typeface="Roboto"/>
              <a:cs typeface="Roboto"/>
              <a:sym typeface="Roboto"/>
            </a:endParaRPr>
          </a:p>
          <a:p>
            <a:pPr indent="0" lvl="0" marL="0" rtl="0" algn="l">
              <a:lnSpc>
                <a:spcPct val="175000"/>
              </a:lnSpc>
              <a:spcBef>
                <a:spcPts val="1200"/>
              </a:spcBef>
              <a:spcAft>
                <a:spcPts val="1200"/>
              </a:spcAft>
              <a:buNone/>
            </a:pPr>
            <a:r>
              <a:t/>
            </a:r>
            <a:endParaRPr b="1" sz="2000">
              <a:solidFill>
                <a:srgbClr val="1D1FFF"/>
              </a:solidFill>
              <a:latin typeface="Roboto"/>
              <a:ea typeface="Roboto"/>
              <a:cs typeface="Roboto"/>
              <a:sym typeface="Roboto"/>
            </a:endParaRPr>
          </a:p>
        </p:txBody>
      </p:sp>
      <p:sp>
        <p:nvSpPr>
          <p:cNvPr id="497" name="Google Shape;497;p6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62"/>
          <p:cNvSpPr txBox="1"/>
          <p:nvPr>
            <p:ph idx="1" type="body"/>
          </p:nvPr>
        </p:nvSpPr>
        <p:spPr>
          <a:xfrm>
            <a:off x="3109625" y="307050"/>
            <a:ext cx="8440500" cy="5579400"/>
          </a:xfrm>
          <a:prstGeom prst="rect">
            <a:avLst/>
          </a:prstGeom>
        </p:spPr>
        <p:txBody>
          <a:bodyPr anchorCtr="0" anchor="t" bIns="45675" lIns="45675" spcFirstLastPara="1" rIns="45675" wrap="square" tIns="45675">
            <a:noAutofit/>
          </a:bodyPr>
          <a:lstStyle/>
          <a:p>
            <a:pPr indent="0" lvl="0" marL="457200" rtl="0" algn="l">
              <a:spcBef>
                <a:spcPts val="1000"/>
              </a:spcBef>
              <a:spcAft>
                <a:spcPts val="0"/>
              </a:spcAft>
              <a:buNone/>
            </a:pPr>
            <a:r>
              <a:rPr b="1" lang="en-AU" sz="3600">
                <a:solidFill>
                  <a:schemeClr val="dk1"/>
                </a:solidFill>
                <a:latin typeface="Roboto"/>
                <a:ea typeface="Roboto"/>
                <a:cs typeface="Roboto"/>
                <a:sym typeface="Roboto"/>
              </a:rPr>
              <a:t>“Tell us About yourself?”</a:t>
            </a:r>
            <a:endParaRPr b="1" sz="3600">
              <a:solidFill>
                <a:schemeClr val="dk1"/>
              </a:solidFill>
              <a:latin typeface="Roboto"/>
              <a:ea typeface="Roboto"/>
              <a:cs typeface="Roboto"/>
              <a:sym typeface="Roboto"/>
            </a:endParaRPr>
          </a:p>
          <a:p>
            <a:pPr indent="0" lvl="0" marL="457200" rtl="0" algn="l">
              <a:spcBef>
                <a:spcPts val="1000"/>
              </a:spcBef>
              <a:spcAft>
                <a:spcPts val="0"/>
              </a:spcAft>
              <a:buNone/>
            </a:pPr>
            <a:r>
              <a:t/>
            </a:r>
            <a:endParaRPr b="1" sz="900">
              <a:solidFill>
                <a:schemeClr val="dk1"/>
              </a:solidFill>
              <a:latin typeface="Roboto"/>
              <a:ea typeface="Roboto"/>
              <a:cs typeface="Roboto"/>
              <a:sym typeface="Roboto"/>
            </a:endParaRPr>
          </a:p>
          <a:p>
            <a:pPr indent="0" lvl="0" marL="0" rtl="0" algn="l">
              <a:spcBef>
                <a:spcPts val="1000"/>
              </a:spcBef>
              <a:spcAft>
                <a:spcPts val="0"/>
              </a:spcAft>
              <a:buNone/>
            </a:pPr>
            <a:r>
              <a:rPr b="1" lang="en-AU" sz="3600">
                <a:solidFill>
                  <a:schemeClr val="dk1"/>
                </a:solidFill>
                <a:latin typeface="Roboto"/>
                <a:ea typeface="Roboto"/>
                <a:cs typeface="Roboto"/>
                <a:sym typeface="Roboto"/>
              </a:rPr>
              <a:t>B			</a:t>
            </a:r>
            <a:r>
              <a:rPr b="1" lang="en-AU">
                <a:solidFill>
                  <a:schemeClr val="dk1"/>
                </a:solidFill>
                <a:latin typeface="Roboto"/>
                <a:ea typeface="Roboto"/>
                <a:cs typeface="Roboto"/>
                <a:sym typeface="Roboto"/>
              </a:rPr>
              <a:t>Background</a:t>
            </a:r>
            <a:endParaRPr b="1">
              <a:solidFill>
                <a:schemeClr val="dk1"/>
              </a:solidFill>
              <a:latin typeface="Roboto"/>
              <a:ea typeface="Roboto"/>
              <a:cs typeface="Roboto"/>
              <a:sym typeface="Roboto"/>
            </a:endParaRPr>
          </a:p>
          <a:p>
            <a:pPr indent="0" lvl="0" marL="0" rtl="0" algn="l">
              <a:spcBef>
                <a:spcPts val="1000"/>
              </a:spcBef>
              <a:spcAft>
                <a:spcPts val="0"/>
              </a:spcAft>
              <a:buNone/>
            </a:pPr>
            <a:r>
              <a:rPr b="1" lang="en-AU" sz="3600">
                <a:solidFill>
                  <a:schemeClr val="dk1"/>
                </a:solidFill>
                <a:latin typeface="Roboto"/>
                <a:ea typeface="Roboto"/>
                <a:cs typeface="Roboto"/>
                <a:sym typeface="Roboto"/>
              </a:rPr>
              <a:t>A			</a:t>
            </a:r>
            <a:r>
              <a:rPr b="1" lang="en-AU">
                <a:solidFill>
                  <a:schemeClr val="dk1"/>
                </a:solidFill>
                <a:latin typeface="Roboto"/>
                <a:ea typeface="Roboto"/>
                <a:cs typeface="Roboto"/>
                <a:sym typeface="Roboto"/>
              </a:rPr>
              <a:t>Achievements/Awards</a:t>
            </a:r>
            <a:endParaRPr b="1">
              <a:solidFill>
                <a:schemeClr val="dk1"/>
              </a:solidFill>
              <a:latin typeface="Roboto"/>
              <a:ea typeface="Roboto"/>
              <a:cs typeface="Roboto"/>
              <a:sym typeface="Roboto"/>
            </a:endParaRPr>
          </a:p>
          <a:p>
            <a:pPr indent="0" lvl="0" marL="0" rtl="0" algn="l">
              <a:spcBef>
                <a:spcPts val="1000"/>
              </a:spcBef>
              <a:spcAft>
                <a:spcPts val="0"/>
              </a:spcAft>
              <a:buNone/>
            </a:pPr>
            <a:r>
              <a:rPr b="1" lang="en-AU" sz="3600">
                <a:solidFill>
                  <a:schemeClr val="dk1"/>
                </a:solidFill>
                <a:latin typeface="Roboto"/>
                <a:ea typeface="Roboto"/>
                <a:cs typeface="Roboto"/>
                <a:sym typeface="Roboto"/>
              </a:rPr>
              <a:t>G			</a:t>
            </a:r>
            <a:r>
              <a:rPr b="1" lang="en-AU">
                <a:solidFill>
                  <a:schemeClr val="dk1"/>
                </a:solidFill>
                <a:latin typeface="Roboto"/>
                <a:ea typeface="Roboto"/>
                <a:cs typeface="Roboto"/>
                <a:sym typeface="Roboto"/>
              </a:rPr>
              <a:t>Goals	</a:t>
            </a:r>
            <a:endParaRPr b="1">
              <a:solidFill>
                <a:schemeClr val="dk1"/>
              </a:solidFill>
              <a:latin typeface="Roboto"/>
              <a:ea typeface="Roboto"/>
              <a:cs typeface="Roboto"/>
              <a:sym typeface="Roboto"/>
            </a:endParaRPr>
          </a:p>
          <a:p>
            <a:pPr indent="0" lvl="0" marL="0" rtl="0" algn="l">
              <a:spcBef>
                <a:spcPts val="1000"/>
              </a:spcBef>
              <a:spcAft>
                <a:spcPts val="0"/>
              </a:spcAft>
              <a:buNone/>
            </a:pPr>
            <a:r>
              <a:rPr b="1" lang="en-AU" sz="3600">
                <a:solidFill>
                  <a:schemeClr val="dk1"/>
                </a:solidFill>
                <a:latin typeface="Roboto"/>
                <a:ea typeface="Roboto"/>
                <a:cs typeface="Roboto"/>
                <a:sym typeface="Roboto"/>
              </a:rPr>
              <a:t>S			</a:t>
            </a:r>
            <a:r>
              <a:rPr b="1" lang="en-AU">
                <a:solidFill>
                  <a:schemeClr val="dk1"/>
                </a:solidFill>
                <a:latin typeface="Roboto"/>
                <a:ea typeface="Roboto"/>
                <a:cs typeface="Roboto"/>
                <a:sym typeface="Roboto"/>
              </a:rPr>
              <a:t>Skills/Strengths/Passions</a:t>
            </a:r>
            <a:endParaRPr b="1">
              <a:solidFill>
                <a:schemeClr val="dk1"/>
              </a:solidFill>
              <a:latin typeface="Roboto"/>
              <a:ea typeface="Roboto"/>
              <a:cs typeface="Roboto"/>
              <a:sym typeface="Roboto"/>
            </a:endParaRPr>
          </a:p>
          <a:p>
            <a:pPr indent="0" lvl="0" marL="0" rtl="0" algn="l">
              <a:spcBef>
                <a:spcPts val="1000"/>
              </a:spcBef>
              <a:spcAft>
                <a:spcPts val="0"/>
              </a:spcAft>
              <a:buNone/>
            </a:pPr>
            <a:r>
              <a:t/>
            </a:r>
            <a:endParaRPr b="1"/>
          </a:p>
          <a:p>
            <a:pPr indent="0" lvl="0" marL="0" rtl="0" algn="l">
              <a:spcBef>
                <a:spcPts val="1000"/>
              </a:spcBef>
              <a:spcAft>
                <a:spcPts val="0"/>
              </a:spcAft>
              <a:buNone/>
            </a:pPr>
            <a:r>
              <a:rPr lang="en-AU" sz="1800">
                <a:solidFill>
                  <a:srgbClr val="000000"/>
                </a:solidFill>
                <a:highlight>
                  <a:srgbClr val="FFFFFF"/>
                </a:highlight>
                <a:latin typeface="Roboto"/>
                <a:ea typeface="Roboto"/>
                <a:cs typeface="Roboto"/>
                <a:sym typeface="Roboto"/>
              </a:rPr>
              <a:t>An experience commercial builder recognised for my work at the Australian Master Builders Awards where I won house of the year for NSW in 2019. Recently I have completed a Bachelor of Architecture and am looking to further my career as an Architectural Designer. Some of the key skills I bring to a prospective employer are 10+years site management experience, strong understanding of Australian building requirements, Strong experience using CAD.</a:t>
            </a:r>
            <a:endParaRPr b="1" sz="1800">
              <a:solidFill>
                <a:srgbClr val="000000"/>
              </a:solidFill>
              <a:highlight>
                <a:srgbClr val="FFFFFF"/>
              </a:highlight>
              <a:latin typeface="Roboto"/>
              <a:ea typeface="Roboto"/>
              <a:cs typeface="Roboto"/>
              <a:sym typeface="Roboto"/>
            </a:endParaRPr>
          </a:p>
        </p:txBody>
      </p:sp>
      <p:sp>
        <p:nvSpPr>
          <p:cNvPr id="504" name="Google Shape;504;p62"/>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3"/>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Dress Code</a:t>
            </a:r>
            <a:endParaRPr>
              <a:latin typeface="Roboto"/>
              <a:ea typeface="Roboto"/>
              <a:cs typeface="Roboto"/>
              <a:sym typeface="Roboto"/>
            </a:endParaRPr>
          </a:p>
        </p:txBody>
      </p:sp>
      <p:sp>
        <p:nvSpPr>
          <p:cNvPr id="511" name="Google Shape;511;p63"/>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b="1" lang="en-AU" sz="2000">
                <a:solidFill>
                  <a:srgbClr val="1D1FFF"/>
                </a:solidFill>
                <a:latin typeface="Roboto"/>
                <a:ea typeface="Roboto"/>
                <a:cs typeface="Roboto"/>
                <a:sym typeface="Roboto"/>
              </a:rPr>
              <a:t>Dress to Impress - First impressions count</a:t>
            </a:r>
            <a:endParaRPr b="1" sz="2000">
              <a:solidFill>
                <a:srgbClr val="1D1FFF"/>
              </a:solidFill>
              <a:latin typeface="Roboto"/>
              <a:ea typeface="Roboto"/>
              <a:cs typeface="Roboto"/>
              <a:sym typeface="Roboto"/>
            </a:endParaRPr>
          </a:p>
          <a:p>
            <a:pPr indent="-355600" lvl="0" marL="457200" rtl="0" algn="l">
              <a:lnSpc>
                <a:spcPct val="115000"/>
              </a:lnSpc>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Ask what the Dress Code is at the company</a:t>
            </a:r>
            <a:endParaRPr sz="2000">
              <a:solidFill>
                <a:srgbClr val="000000"/>
              </a:solidFill>
              <a:latin typeface="Roboto"/>
              <a:ea typeface="Roboto"/>
              <a:cs typeface="Roboto"/>
              <a:sym typeface="Roboto"/>
            </a:endParaRPr>
          </a:p>
          <a:p>
            <a:pPr indent="-355600" lvl="0" marL="457200" rtl="0" algn="l">
              <a:lnSpc>
                <a:spcPct val="115000"/>
              </a:lnSpc>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Dress how the company would dress or</a:t>
            </a:r>
            <a:r>
              <a:rPr b="1" lang="en-AU" sz="2000">
                <a:solidFill>
                  <a:srgbClr val="000000"/>
                </a:solidFill>
                <a:latin typeface="Roboto"/>
                <a:ea typeface="Roboto"/>
                <a:cs typeface="Roboto"/>
                <a:sym typeface="Roboto"/>
              </a:rPr>
              <a:t> more formally.</a:t>
            </a:r>
            <a:endParaRPr b="1" sz="2000">
              <a:solidFill>
                <a:srgbClr val="000000"/>
              </a:solidFill>
              <a:latin typeface="Roboto"/>
              <a:ea typeface="Roboto"/>
              <a:cs typeface="Roboto"/>
              <a:sym typeface="Roboto"/>
            </a:endParaRPr>
          </a:p>
          <a:p>
            <a:pPr indent="0" lvl="0" marL="457200" rtl="0" algn="l">
              <a:lnSpc>
                <a:spcPct val="115000"/>
              </a:lnSpc>
              <a:spcBef>
                <a:spcPts val="1000"/>
              </a:spcBef>
              <a:spcAft>
                <a:spcPts val="0"/>
              </a:spcAft>
              <a:buNone/>
            </a:pPr>
            <a:r>
              <a:t/>
            </a:r>
            <a:endParaRPr sz="2000">
              <a:solidFill>
                <a:srgbClr val="000000"/>
              </a:solidFill>
              <a:latin typeface="Roboto"/>
              <a:ea typeface="Roboto"/>
              <a:cs typeface="Roboto"/>
              <a:sym typeface="Roboto"/>
            </a:endParaRPr>
          </a:p>
          <a:p>
            <a:pPr indent="0" lvl="0" marL="457200" rtl="0" algn="l">
              <a:lnSpc>
                <a:spcPct val="115000"/>
              </a:lnSpc>
              <a:spcBef>
                <a:spcPts val="1000"/>
              </a:spcBef>
              <a:spcAft>
                <a:spcPts val="0"/>
              </a:spcAft>
              <a:buNone/>
            </a:pPr>
            <a:r>
              <a:rPr b="1" lang="en-AU" sz="2000">
                <a:solidFill>
                  <a:srgbClr val="000000"/>
                </a:solidFill>
                <a:latin typeface="Roboto"/>
                <a:ea typeface="Roboto"/>
                <a:cs typeface="Roboto"/>
                <a:sym typeface="Roboto"/>
              </a:rPr>
              <a:t>Things to think about</a:t>
            </a:r>
            <a:endParaRPr b="1" sz="2000">
              <a:solidFill>
                <a:srgbClr val="000000"/>
              </a:solidFill>
              <a:latin typeface="Roboto"/>
              <a:ea typeface="Roboto"/>
              <a:cs typeface="Roboto"/>
              <a:sym typeface="Roboto"/>
            </a:endParaRPr>
          </a:p>
          <a:p>
            <a:pPr indent="-355600" lvl="1" marL="914400" rtl="0" algn="l">
              <a:lnSpc>
                <a:spcPct val="115000"/>
              </a:lnSpc>
              <a:spcBef>
                <a:spcPts val="5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Clean and pressed.</a:t>
            </a:r>
            <a:endParaRPr sz="2000">
              <a:solidFill>
                <a:srgbClr val="000000"/>
              </a:solidFill>
              <a:latin typeface="Roboto"/>
              <a:ea typeface="Roboto"/>
              <a:cs typeface="Roboto"/>
              <a:sym typeface="Roboto"/>
            </a:endParaRPr>
          </a:p>
          <a:p>
            <a:pPr indent="-355600" lvl="1" marL="914400" rtl="0" algn="l">
              <a:lnSpc>
                <a:spcPct val="115000"/>
              </a:lnSpc>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Hair brushed and tidy. </a:t>
            </a:r>
            <a:endParaRPr sz="2000">
              <a:solidFill>
                <a:srgbClr val="000000"/>
              </a:solidFill>
              <a:latin typeface="Roboto"/>
              <a:ea typeface="Roboto"/>
              <a:cs typeface="Roboto"/>
              <a:sym typeface="Roboto"/>
            </a:endParaRPr>
          </a:p>
          <a:p>
            <a:pPr indent="-355600" lvl="1" marL="914400" rtl="0" algn="l">
              <a:lnSpc>
                <a:spcPct val="115000"/>
              </a:lnSpc>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Personal hygiene - Body Odor, Smoking etc</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512" name="Google Shape;512;p6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4"/>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Pre-selection 	</a:t>
            </a:r>
            <a:endParaRPr/>
          </a:p>
        </p:txBody>
      </p:sp>
      <p:sp>
        <p:nvSpPr>
          <p:cNvPr id="519" name="Google Shape;519;p64"/>
          <p:cNvSpPr txBox="1"/>
          <p:nvPr>
            <p:ph idx="1" type="body"/>
          </p:nvPr>
        </p:nvSpPr>
        <p:spPr>
          <a:xfrm>
            <a:off x="838200" y="1825625"/>
            <a:ext cx="10515600" cy="4351200"/>
          </a:xfrm>
          <a:prstGeom prst="rect">
            <a:avLst/>
          </a:prstGeom>
          <a:solidFill>
            <a:srgbClr val="FFFFFF"/>
          </a:solidFill>
        </p:spPr>
        <p:txBody>
          <a:bodyPr anchorCtr="0" anchor="t" bIns="45700" lIns="91425" spcFirstLastPara="1" rIns="91425" wrap="square" tIns="45700">
            <a:noAutofit/>
          </a:bodyPr>
          <a:lstStyle/>
          <a:p>
            <a:pPr indent="0" lvl="0" marL="0" rtl="0" algn="l">
              <a:spcBef>
                <a:spcPts val="1000"/>
              </a:spcBef>
              <a:spcAft>
                <a:spcPts val="0"/>
              </a:spcAft>
              <a:buNone/>
            </a:pPr>
            <a:r>
              <a:rPr lang="en-AU" sz="2000">
                <a:solidFill>
                  <a:srgbClr val="1D1C1D"/>
                </a:solidFill>
                <a:highlight>
                  <a:srgbClr val="FFFFFF"/>
                </a:highlight>
                <a:latin typeface="Roboto"/>
                <a:ea typeface="Roboto"/>
                <a:cs typeface="Roboto"/>
                <a:sym typeface="Roboto"/>
              </a:rPr>
              <a:t>Many organisations utilise a job pre-selection formal test </a:t>
            </a:r>
            <a:r>
              <a:rPr lang="en-AU" sz="2000">
                <a:solidFill>
                  <a:srgbClr val="1D1C1D"/>
                </a:solidFill>
                <a:highlight>
                  <a:srgbClr val="FFFFFF"/>
                </a:highlight>
                <a:latin typeface="Roboto"/>
                <a:ea typeface="Roboto"/>
                <a:cs typeface="Roboto"/>
                <a:sym typeface="Roboto"/>
              </a:rPr>
              <a:t>that in these Assessment phase of the application process</a:t>
            </a:r>
            <a:r>
              <a:rPr lang="en-AU" sz="2000">
                <a:solidFill>
                  <a:srgbClr val="1D1C1D"/>
                </a:solidFill>
                <a:highlight>
                  <a:srgbClr val="FFFFFF"/>
                </a:highlight>
                <a:latin typeface="Roboto"/>
                <a:ea typeface="Roboto"/>
                <a:cs typeface="Roboto"/>
                <a:sym typeface="Roboto"/>
              </a:rPr>
              <a:t> </a:t>
            </a:r>
            <a:endParaRPr sz="2000">
              <a:solidFill>
                <a:srgbClr val="1D1C1D"/>
              </a:solidFill>
              <a:highlight>
                <a:srgbClr val="FFFFFF"/>
              </a:highlight>
              <a:latin typeface="Roboto"/>
              <a:ea typeface="Roboto"/>
              <a:cs typeface="Roboto"/>
              <a:sym typeface="Roboto"/>
            </a:endParaRPr>
          </a:p>
          <a:p>
            <a:pPr indent="0" lvl="0" marL="0" rtl="0" algn="l">
              <a:spcBef>
                <a:spcPts val="1000"/>
              </a:spcBef>
              <a:spcAft>
                <a:spcPts val="0"/>
              </a:spcAft>
              <a:buNone/>
            </a:pPr>
            <a:r>
              <a:t/>
            </a:r>
            <a:endParaRPr sz="2000">
              <a:solidFill>
                <a:srgbClr val="1D1C1D"/>
              </a:solidFill>
              <a:highlight>
                <a:srgbClr val="FFFFFF"/>
              </a:highlight>
              <a:latin typeface="Roboto"/>
              <a:ea typeface="Roboto"/>
              <a:cs typeface="Roboto"/>
              <a:sym typeface="Roboto"/>
            </a:endParaRPr>
          </a:p>
          <a:p>
            <a:pPr indent="-355600" lvl="0" marL="457200" rtl="0" algn="l">
              <a:spcBef>
                <a:spcPts val="1000"/>
              </a:spcBef>
              <a:spcAft>
                <a:spcPts val="0"/>
              </a:spcAft>
              <a:buClr>
                <a:srgbClr val="1D1C1D"/>
              </a:buClr>
              <a:buSzPts val="2000"/>
              <a:buFont typeface="Arial"/>
              <a:buChar char="•"/>
            </a:pPr>
            <a:r>
              <a:rPr lang="en-AU" sz="2000">
                <a:solidFill>
                  <a:srgbClr val="1D1C1D"/>
                </a:solidFill>
                <a:highlight>
                  <a:srgbClr val="FFFFFF"/>
                </a:highlight>
                <a:latin typeface="Roboto"/>
                <a:ea typeface="Roboto"/>
                <a:cs typeface="Roboto"/>
                <a:sym typeface="Roboto"/>
              </a:rPr>
              <a:t>GallUp (personality, values) </a:t>
            </a:r>
            <a:r>
              <a:rPr lang="en-AU" sz="2000">
                <a:solidFill>
                  <a:srgbClr val="3300B5"/>
                </a:solidFill>
                <a:highlight>
                  <a:srgbClr val="FFFFFF"/>
                </a:highlight>
                <a:uFill>
                  <a:noFill/>
                </a:uFill>
                <a:latin typeface="Roboto"/>
                <a:ea typeface="Roboto"/>
                <a:cs typeface="Roboto"/>
                <a:sym typeface="Roboto"/>
                <a:hlinkClick r:id="rId3">
                  <a:extLst>
                    <a:ext uri="{A12FA001-AC4F-418D-AE19-62706E023703}">
                      <ahyp:hlinkClr val="tx"/>
                    </a:ext>
                  </a:extLst>
                </a:hlinkClick>
              </a:rPr>
              <a:t>Prepare for the </a:t>
            </a:r>
            <a:r>
              <a:rPr b="1" lang="en-AU" sz="2000">
                <a:solidFill>
                  <a:srgbClr val="3300B5"/>
                </a:solidFill>
                <a:highlight>
                  <a:srgbClr val="FFFFFF"/>
                </a:highlight>
                <a:uFill>
                  <a:noFill/>
                </a:uFill>
                <a:latin typeface="Roboto"/>
                <a:ea typeface="Roboto"/>
                <a:cs typeface="Roboto"/>
                <a:sym typeface="Roboto"/>
                <a:hlinkClick r:id="rId4">
                  <a:extLst>
                    <a:ext uri="{A12FA001-AC4F-418D-AE19-62706E023703}">
                      <ahyp:hlinkClr val="tx"/>
                    </a:ext>
                  </a:extLst>
                </a:hlinkClick>
              </a:rPr>
              <a:t>Gallup's</a:t>
            </a:r>
            <a:r>
              <a:rPr lang="en-AU" sz="2000">
                <a:solidFill>
                  <a:srgbClr val="3300B5"/>
                </a:solidFill>
                <a:highlight>
                  <a:srgbClr val="FFFFFF"/>
                </a:highlight>
                <a:uFill>
                  <a:noFill/>
                </a:uFill>
                <a:latin typeface="Roboto"/>
                <a:ea typeface="Roboto"/>
                <a:cs typeface="Roboto"/>
                <a:sym typeface="Roboto"/>
                <a:hlinkClick r:id="rId5">
                  <a:extLst>
                    <a:ext uri="{A12FA001-AC4F-418D-AE19-62706E023703}">
                      <ahyp:hlinkClr val="tx"/>
                    </a:ext>
                  </a:extLst>
                </a:hlinkClick>
              </a:rPr>
              <a:t> StrengthsFinder Personality </a:t>
            </a:r>
            <a:r>
              <a:rPr b="1" lang="en-AU" sz="2000">
                <a:solidFill>
                  <a:srgbClr val="3300B5"/>
                </a:solidFill>
                <a:highlight>
                  <a:srgbClr val="FFFFFF"/>
                </a:highlight>
                <a:uFill>
                  <a:noFill/>
                </a:uFill>
                <a:latin typeface="Roboto"/>
                <a:ea typeface="Roboto"/>
                <a:cs typeface="Roboto"/>
                <a:sym typeface="Roboto"/>
                <a:hlinkClick r:id="rId6">
                  <a:extLst>
                    <a:ext uri="{A12FA001-AC4F-418D-AE19-62706E023703}">
                      <ahyp:hlinkClr val="tx"/>
                    </a:ext>
                  </a:extLst>
                </a:hlinkClick>
              </a:rPr>
              <a:t>Test</a:t>
            </a:r>
            <a:r>
              <a:rPr lang="en-AU" sz="2000">
                <a:solidFill>
                  <a:srgbClr val="3300B5"/>
                </a:solidFill>
                <a:highlight>
                  <a:srgbClr val="FFFFFF"/>
                </a:highlight>
                <a:uFill>
                  <a:noFill/>
                </a:uFill>
                <a:latin typeface="Roboto"/>
                <a:ea typeface="Roboto"/>
                <a:cs typeface="Roboto"/>
                <a:sym typeface="Roboto"/>
                <a:hlinkClick r:id="rId7">
                  <a:extLst>
                    <a:ext uri="{A12FA001-AC4F-418D-AE19-62706E023703}">
                      <ahyp:hlinkClr val="tx"/>
                    </a:ext>
                  </a:extLst>
                </a:hlinkClick>
              </a:rPr>
              <a:t> </a:t>
            </a:r>
            <a:endParaRPr sz="2000">
              <a:solidFill>
                <a:srgbClr val="1D1C1D"/>
              </a:solidFill>
              <a:highlight>
                <a:srgbClr val="FFFFFF"/>
              </a:highlight>
              <a:latin typeface="Roboto"/>
              <a:ea typeface="Roboto"/>
              <a:cs typeface="Roboto"/>
              <a:sym typeface="Roboto"/>
            </a:endParaRPr>
          </a:p>
          <a:p>
            <a:pPr indent="0" lvl="0" marL="457200" rtl="0" algn="l">
              <a:spcBef>
                <a:spcPts val="1000"/>
              </a:spcBef>
              <a:spcAft>
                <a:spcPts val="0"/>
              </a:spcAft>
              <a:buNone/>
            </a:pPr>
            <a:r>
              <a:t/>
            </a:r>
            <a:endParaRPr sz="2000">
              <a:solidFill>
                <a:srgbClr val="1D1C1D"/>
              </a:solidFill>
              <a:highlight>
                <a:srgbClr val="FFFFFF"/>
              </a:highlight>
              <a:latin typeface="Roboto"/>
              <a:ea typeface="Roboto"/>
              <a:cs typeface="Roboto"/>
              <a:sym typeface="Roboto"/>
            </a:endParaRPr>
          </a:p>
          <a:p>
            <a:pPr indent="-355600" lvl="0" marL="457200" rtl="0" algn="l">
              <a:spcBef>
                <a:spcPts val="1000"/>
              </a:spcBef>
              <a:spcAft>
                <a:spcPts val="0"/>
              </a:spcAft>
              <a:buClr>
                <a:srgbClr val="1D1C1D"/>
              </a:buClr>
              <a:buSzPts val="2000"/>
              <a:buFont typeface="Arial"/>
              <a:buChar char="•"/>
            </a:pPr>
            <a:r>
              <a:rPr lang="en-AU" sz="2000">
                <a:solidFill>
                  <a:srgbClr val="1D1C1D"/>
                </a:solidFill>
                <a:highlight>
                  <a:srgbClr val="FFFFFF"/>
                </a:highlight>
                <a:latin typeface="Roboto"/>
                <a:ea typeface="Roboto"/>
                <a:cs typeface="Roboto"/>
                <a:sym typeface="Roboto"/>
              </a:rPr>
              <a:t>Revelian (cognitive, numerical ability, etc). Revelian assessments are commonly used by various govt agencies. </a:t>
            </a:r>
            <a:r>
              <a:rPr lang="en-AU" sz="2000" u="sng">
                <a:solidFill>
                  <a:srgbClr val="F4661F"/>
                </a:solidFill>
                <a:highlight>
                  <a:srgbClr val="FFFFFF"/>
                </a:highlight>
                <a:latin typeface="Roboto"/>
                <a:ea typeface="Roboto"/>
                <a:cs typeface="Roboto"/>
                <a:sym typeface="Roboto"/>
                <a:hlinkClick r:id="rId8">
                  <a:extLst>
                    <a:ext uri="{A12FA001-AC4F-418D-AE19-62706E023703}">
                      <ahyp:hlinkClr val="tx"/>
                    </a:ext>
                  </a:extLst>
                </a:hlinkClick>
              </a:rPr>
              <a:t>Practice </a:t>
            </a:r>
            <a:r>
              <a:rPr b="1" lang="en-AU" sz="2000" u="sng">
                <a:solidFill>
                  <a:srgbClr val="F4661F"/>
                </a:solidFill>
                <a:highlight>
                  <a:srgbClr val="FFFFFF"/>
                </a:highlight>
                <a:latin typeface="Roboto"/>
                <a:ea typeface="Roboto"/>
                <a:cs typeface="Roboto"/>
                <a:sym typeface="Roboto"/>
                <a:hlinkClick r:id="rId9">
                  <a:extLst>
                    <a:ext uri="{A12FA001-AC4F-418D-AE19-62706E023703}">
                      <ahyp:hlinkClr val="tx"/>
                    </a:ext>
                  </a:extLst>
                </a:hlinkClick>
              </a:rPr>
              <a:t>Revelian Tests</a:t>
            </a:r>
            <a:r>
              <a:rPr lang="en-AU" sz="2000" u="sng">
                <a:solidFill>
                  <a:srgbClr val="F4661F"/>
                </a:solidFill>
                <a:highlight>
                  <a:srgbClr val="FFFFFF"/>
                </a:highlight>
                <a:latin typeface="Roboto"/>
                <a:ea typeface="Roboto"/>
                <a:cs typeface="Roboto"/>
                <a:sym typeface="Roboto"/>
                <a:hlinkClick r:id="rId10">
                  <a:extLst>
                    <a:ext uri="{A12FA001-AC4F-418D-AE19-62706E023703}">
                      <ahyp:hlinkClr val="tx"/>
                    </a:ext>
                  </a:extLst>
                </a:hlinkClick>
              </a:rPr>
              <a:t> - 20 </a:t>
            </a:r>
            <a:r>
              <a:rPr b="1" lang="en-AU" sz="2000" u="sng">
                <a:solidFill>
                  <a:srgbClr val="F4661F"/>
                </a:solidFill>
                <a:highlight>
                  <a:srgbClr val="FFFFFF"/>
                </a:highlight>
                <a:latin typeface="Roboto"/>
                <a:ea typeface="Roboto"/>
                <a:cs typeface="Roboto"/>
                <a:sym typeface="Roboto"/>
                <a:hlinkClick r:id="rId11">
                  <a:extLst>
                    <a:ext uri="{A12FA001-AC4F-418D-AE19-62706E023703}">
                      <ahyp:hlinkClr val="tx"/>
                    </a:ext>
                  </a:extLst>
                </a:hlinkClick>
              </a:rPr>
              <a:t>Tests</a:t>
            </a:r>
            <a:r>
              <a:rPr lang="en-AU" sz="2000" u="sng">
                <a:solidFill>
                  <a:srgbClr val="F4661F"/>
                </a:solidFill>
                <a:highlight>
                  <a:srgbClr val="FFFFFF"/>
                </a:highlight>
                <a:latin typeface="Roboto"/>
                <a:ea typeface="Roboto"/>
                <a:cs typeface="Roboto"/>
                <a:sym typeface="Roboto"/>
                <a:hlinkClick r:id="rId12">
                  <a:extLst>
                    <a:ext uri="{A12FA001-AC4F-418D-AE19-62706E023703}">
                      <ahyp:hlinkClr val="tx"/>
                    </a:ext>
                  </a:extLst>
                </a:hlinkClick>
              </a:rPr>
              <a:t> &amp; 267 Questions</a:t>
            </a:r>
            <a:endParaRPr sz="2000">
              <a:highlight>
                <a:srgbClr val="FFFFFF"/>
              </a:highlight>
              <a:latin typeface="Roboto"/>
              <a:ea typeface="Roboto"/>
              <a:cs typeface="Roboto"/>
              <a:sym typeface="Roboto"/>
            </a:endParaRPr>
          </a:p>
          <a:p>
            <a:pPr indent="0" lvl="0" marL="0" rtl="0" algn="l">
              <a:spcBef>
                <a:spcPts val="1000"/>
              </a:spcBef>
              <a:spcAft>
                <a:spcPts val="0"/>
              </a:spcAft>
              <a:buNone/>
            </a:pPr>
            <a:r>
              <a:t/>
            </a:r>
            <a:endParaRPr sz="2000">
              <a:highlight>
                <a:srgbClr val="FFFFFF"/>
              </a:highlight>
              <a:latin typeface="Roboto"/>
              <a:ea typeface="Roboto"/>
              <a:cs typeface="Roboto"/>
              <a:sym typeface="Roboto"/>
            </a:endParaRPr>
          </a:p>
          <a:p>
            <a:pPr indent="-355600" lvl="0" marL="457200" rtl="0" algn="l">
              <a:spcBef>
                <a:spcPts val="1000"/>
              </a:spcBef>
              <a:spcAft>
                <a:spcPts val="0"/>
              </a:spcAft>
              <a:buSzPts val="2000"/>
              <a:buFont typeface="Roboto"/>
              <a:buChar char="•"/>
            </a:pPr>
            <a:r>
              <a:rPr lang="en-AU" sz="2000">
                <a:highlight>
                  <a:srgbClr val="FFFFFF"/>
                </a:highlight>
                <a:latin typeface="Roboto"/>
                <a:ea typeface="Roboto"/>
                <a:cs typeface="Roboto"/>
                <a:sym typeface="Roboto"/>
              </a:rPr>
              <a:t>Key words. Key words. Key Words!</a:t>
            </a:r>
            <a:endParaRPr sz="2000">
              <a:highlight>
                <a:srgbClr val="FFFFFF"/>
              </a:highlight>
              <a:latin typeface="Roboto"/>
              <a:ea typeface="Roboto"/>
              <a:cs typeface="Roboto"/>
              <a:sym typeface="Roboto"/>
            </a:endParaRPr>
          </a:p>
        </p:txBody>
      </p:sp>
      <p:sp>
        <p:nvSpPr>
          <p:cNvPr id="520" name="Google Shape;520;p6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65"/>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Follow up email</a:t>
            </a:r>
            <a:endParaRPr>
              <a:latin typeface="Roboto"/>
              <a:ea typeface="Roboto"/>
              <a:cs typeface="Roboto"/>
              <a:sym typeface="Roboto"/>
            </a:endParaRPr>
          </a:p>
        </p:txBody>
      </p:sp>
      <p:sp>
        <p:nvSpPr>
          <p:cNvPr id="527" name="Google Shape;527;p65"/>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AU" sz="2000">
                <a:solidFill>
                  <a:srgbClr val="000000"/>
                </a:solidFill>
                <a:latin typeface="Roboto"/>
                <a:ea typeface="Roboto"/>
                <a:cs typeface="Roboto"/>
                <a:sym typeface="Roboto"/>
              </a:rPr>
              <a:t>Always send a follow up thank-you email </a:t>
            </a:r>
            <a:r>
              <a:rPr b="1" lang="en-AU" sz="2000">
                <a:solidFill>
                  <a:srgbClr val="000000"/>
                </a:solidFill>
                <a:latin typeface="Roboto"/>
                <a:ea typeface="Roboto"/>
                <a:cs typeface="Roboto"/>
                <a:sym typeface="Roboto"/>
              </a:rPr>
              <a:t>thank the individual for their time.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355600" lvl="1" marL="9144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Be </a:t>
            </a:r>
            <a:r>
              <a:rPr b="1" lang="en-AU" sz="2000">
                <a:solidFill>
                  <a:srgbClr val="000000"/>
                </a:solidFill>
                <a:latin typeface="Roboto"/>
                <a:ea typeface="Roboto"/>
                <a:cs typeface="Roboto"/>
                <a:sym typeface="Roboto"/>
              </a:rPr>
              <a:t>brief, friendly, </a:t>
            </a:r>
            <a:r>
              <a:rPr lang="en-AU" sz="2000">
                <a:solidFill>
                  <a:srgbClr val="000000"/>
                </a:solidFill>
                <a:latin typeface="Roboto"/>
                <a:ea typeface="Roboto"/>
                <a:cs typeface="Roboto"/>
                <a:sym typeface="Roboto"/>
              </a:rPr>
              <a:t>and </a:t>
            </a:r>
            <a:r>
              <a:rPr b="1" lang="en-AU" sz="2000">
                <a:solidFill>
                  <a:srgbClr val="000000"/>
                </a:solidFill>
                <a:latin typeface="Roboto"/>
                <a:ea typeface="Roboto"/>
                <a:cs typeface="Roboto"/>
                <a:sym typeface="Roboto"/>
              </a:rPr>
              <a:t>conversational</a:t>
            </a:r>
            <a:r>
              <a:rPr lang="en-AU" sz="2000">
                <a:solidFill>
                  <a:srgbClr val="000000"/>
                </a:solidFill>
                <a:latin typeface="Roboto"/>
                <a:ea typeface="Roboto"/>
                <a:cs typeface="Roboto"/>
                <a:sym typeface="Roboto"/>
              </a:rPr>
              <a:t>. </a:t>
            </a:r>
            <a:br>
              <a:rPr lang="en-AU" sz="2000">
                <a:solidFill>
                  <a:srgbClr val="000000"/>
                </a:solidFill>
                <a:latin typeface="Roboto"/>
                <a:ea typeface="Roboto"/>
                <a:cs typeface="Roboto"/>
                <a:sym typeface="Roboto"/>
              </a:rPr>
            </a:br>
            <a:endParaRPr sz="2000">
              <a:solidFill>
                <a:srgbClr val="000000"/>
              </a:solidFill>
              <a:latin typeface="Roboto"/>
              <a:ea typeface="Roboto"/>
              <a:cs typeface="Roboto"/>
              <a:sym typeface="Roboto"/>
            </a:endParaRPr>
          </a:p>
          <a:p>
            <a:pPr indent="-355600" lvl="1" marL="914400" rtl="0" algn="l">
              <a:spcBef>
                <a:spcPts val="0"/>
              </a:spcBef>
              <a:spcAft>
                <a:spcPts val="0"/>
              </a:spcAft>
              <a:buClr>
                <a:srgbClr val="1D1FFF"/>
              </a:buClr>
              <a:buSzPts val="2000"/>
              <a:buFont typeface="Roboto"/>
              <a:buChar char="•"/>
            </a:pPr>
            <a:r>
              <a:rPr b="1" lang="en-AU" sz="2000">
                <a:solidFill>
                  <a:srgbClr val="1D1FFF"/>
                </a:solidFill>
                <a:latin typeface="Roboto"/>
                <a:ea typeface="Roboto"/>
                <a:cs typeface="Roboto"/>
                <a:sym typeface="Roboto"/>
              </a:rPr>
              <a:t>Restate your interest in the job</a:t>
            </a:r>
            <a:br>
              <a:rPr b="1" lang="en-AU" sz="2000">
                <a:solidFill>
                  <a:srgbClr val="1D1FFF"/>
                </a:solidFill>
                <a:latin typeface="Roboto"/>
                <a:ea typeface="Roboto"/>
                <a:cs typeface="Roboto"/>
                <a:sym typeface="Roboto"/>
              </a:rPr>
            </a:br>
            <a:endParaRPr b="1" sz="2000">
              <a:solidFill>
                <a:srgbClr val="1D1FFF"/>
              </a:solidFill>
              <a:latin typeface="Roboto"/>
              <a:ea typeface="Roboto"/>
              <a:cs typeface="Roboto"/>
              <a:sym typeface="Roboto"/>
            </a:endParaRPr>
          </a:p>
          <a:p>
            <a:pPr indent="-355600" lvl="1" marL="914400" rtl="0" algn="l">
              <a:spcBef>
                <a:spcPts val="0"/>
              </a:spcBef>
              <a:spcAft>
                <a:spcPts val="0"/>
              </a:spcAft>
              <a:buClr>
                <a:srgbClr val="000000"/>
              </a:buClr>
              <a:buSzPts val="2000"/>
              <a:buFont typeface="Roboto"/>
              <a:buChar char="•"/>
            </a:pPr>
            <a:r>
              <a:rPr b="1" lang="en-AU" sz="2000">
                <a:solidFill>
                  <a:srgbClr val="000000"/>
                </a:solidFill>
                <a:latin typeface="Roboto"/>
                <a:ea typeface="Roboto"/>
                <a:cs typeface="Roboto"/>
                <a:sym typeface="Roboto"/>
              </a:rPr>
              <a:t>Add any relevant information</a:t>
            </a:r>
            <a:r>
              <a:rPr lang="en-AU" sz="2000">
                <a:solidFill>
                  <a:srgbClr val="000000"/>
                </a:solidFill>
                <a:latin typeface="Roboto"/>
                <a:ea typeface="Roboto"/>
                <a:cs typeface="Roboto"/>
                <a:sym typeface="Roboto"/>
              </a:rPr>
              <a:t> that you may have forgotten to say in the interview.</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528" name="Google Shape;528;p65"/>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Internships &amp; Volunteering</a:t>
            </a:r>
            <a:endParaRPr>
              <a:latin typeface="Roboto"/>
              <a:ea typeface="Roboto"/>
              <a:cs typeface="Roboto"/>
              <a:sym typeface="Roboto"/>
            </a:endParaRPr>
          </a:p>
        </p:txBody>
      </p:sp>
      <p:sp>
        <p:nvSpPr>
          <p:cNvPr id="535" name="Google Shape;535;p6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n-AU" sz="2000">
                <a:solidFill>
                  <a:srgbClr val="000000"/>
                </a:solidFill>
                <a:latin typeface="Roboto"/>
                <a:ea typeface="Roboto"/>
                <a:cs typeface="Roboto"/>
                <a:sym typeface="Roboto"/>
              </a:rPr>
              <a:t>Taking a </a:t>
            </a:r>
            <a:r>
              <a:rPr b="1" lang="en-AU" sz="2000">
                <a:solidFill>
                  <a:srgbClr val="000000"/>
                </a:solidFill>
                <a:latin typeface="Roboto"/>
                <a:ea typeface="Roboto"/>
                <a:cs typeface="Roboto"/>
                <a:sym typeface="Roboto"/>
              </a:rPr>
              <a:t>paid or unpaid internship</a:t>
            </a:r>
            <a:r>
              <a:rPr lang="en-AU" sz="2000">
                <a:solidFill>
                  <a:srgbClr val="000000"/>
                </a:solidFill>
                <a:latin typeface="Roboto"/>
                <a:ea typeface="Roboto"/>
                <a:cs typeface="Roboto"/>
                <a:sym typeface="Roboto"/>
              </a:rPr>
              <a:t> or </a:t>
            </a:r>
            <a:r>
              <a:rPr b="1" lang="en-AU" sz="2000">
                <a:solidFill>
                  <a:srgbClr val="000000"/>
                </a:solidFill>
                <a:latin typeface="Roboto"/>
                <a:ea typeface="Roboto"/>
                <a:cs typeface="Roboto"/>
                <a:sym typeface="Roboto"/>
              </a:rPr>
              <a:t>volunteer work</a:t>
            </a:r>
            <a:r>
              <a:rPr lang="en-AU" sz="2000">
                <a:solidFill>
                  <a:srgbClr val="000000"/>
                </a:solidFill>
                <a:latin typeface="Roboto"/>
                <a:ea typeface="Roboto"/>
                <a:cs typeface="Roboto"/>
                <a:sym typeface="Roboto"/>
              </a:rPr>
              <a:t> can give you the </a:t>
            </a:r>
            <a:r>
              <a:rPr b="1" lang="en-AU" sz="2000">
                <a:solidFill>
                  <a:srgbClr val="000000"/>
                </a:solidFill>
                <a:latin typeface="Roboto"/>
                <a:ea typeface="Roboto"/>
                <a:cs typeface="Roboto"/>
                <a:sym typeface="Roboto"/>
              </a:rPr>
              <a:t>essential experience</a:t>
            </a:r>
            <a:r>
              <a:rPr lang="en-AU" sz="2000">
                <a:solidFill>
                  <a:srgbClr val="000000"/>
                </a:solidFill>
                <a:latin typeface="Roboto"/>
                <a:ea typeface="Roboto"/>
                <a:cs typeface="Roboto"/>
                <a:sym typeface="Roboto"/>
              </a:rPr>
              <a:t> that’s required to get a job.</a:t>
            </a:r>
            <a:endParaRPr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marR="0" rtl="0" algn="l">
              <a:lnSpc>
                <a:spcPct val="90000"/>
              </a:lnSpc>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marR="0" rtl="0" algn="l">
              <a:lnSpc>
                <a:spcPct val="90000"/>
              </a:lnSpc>
              <a:spcBef>
                <a:spcPts val="1000"/>
              </a:spcBef>
              <a:spcAft>
                <a:spcPts val="0"/>
              </a:spcAft>
              <a:buClr>
                <a:schemeClr val="dk1"/>
              </a:buClr>
              <a:buSzPts val="1100"/>
              <a:buFont typeface="Arial"/>
              <a:buNone/>
            </a:pPr>
            <a:r>
              <a:rPr lang="en-AU" sz="2000">
                <a:solidFill>
                  <a:srgbClr val="000000"/>
                </a:solidFill>
                <a:uFill>
                  <a:noFill/>
                </a:uFill>
                <a:latin typeface="Roboto"/>
                <a:ea typeface="Roboto"/>
                <a:cs typeface="Roboto"/>
                <a:sym typeface="Roboto"/>
                <a:hlinkClick r:id="rId3">
                  <a:extLst>
                    <a:ext uri="{A12FA001-AC4F-418D-AE19-62706E023703}">
                      <ahyp:hlinkClr val="tx"/>
                    </a:ext>
                  </a:extLst>
                </a:hlinkClick>
              </a:rPr>
              <a:t>https://aprintern.org.au/available-internships/</a:t>
            </a:r>
            <a:endParaRPr sz="2000">
              <a:solidFill>
                <a:srgbClr val="000000"/>
              </a:solidFill>
              <a:latin typeface="Roboto"/>
              <a:ea typeface="Roboto"/>
              <a:cs typeface="Roboto"/>
              <a:sym typeface="Roboto"/>
            </a:endParaRPr>
          </a:p>
          <a:p>
            <a:pPr indent="0" lvl="0" marL="0" marR="0" rtl="0" algn="l">
              <a:lnSpc>
                <a:spcPct val="90000"/>
              </a:lnSpc>
              <a:spcBef>
                <a:spcPts val="1000"/>
              </a:spcBef>
              <a:spcAft>
                <a:spcPts val="0"/>
              </a:spcAft>
              <a:buClr>
                <a:schemeClr val="dk1"/>
              </a:buClr>
              <a:buSzPts val="1100"/>
              <a:buFont typeface="Arial"/>
              <a:buNone/>
            </a:pPr>
            <a:r>
              <a:rPr lang="en-AU" sz="2000">
                <a:solidFill>
                  <a:srgbClr val="000000"/>
                </a:solidFill>
                <a:uFill>
                  <a:noFill/>
                </a:uFill>
                <a:latin typeface="Roboto"/>
                <a:ea typeface="Roboto"/>
                <a:cs typeface="Roboto"/>
                <a:sym typeface="Roboto"/>
                <a:hlinkClick r:id="rId4">
                  <a:extLst>
                    <a:ext uri="{A12FA001-AC4F-418D-AE19-62706E023703}">
                      <ahyp:hlinkClr val="tx"/>
                    </a:ext>
                  </a:extLst>
                </a:hlinkClick>
              </a:rPr>
              <a:t>https://www.insidesherpa.com/</a:t>
            </a:r>
            <a:endParaRPr sz="2000">
              <a:solidFill>
                <a:srgbClr val="000000"/>
              </a:solidFill>
              <a:latin typeface="Roboto"/>
              <a:ea typeface="Roboto"/>
              <a:cs typeface="Roboto"/>
              <a:sym typeface="Roboto"/>
            </a:endParaRPr>
          </a:p>
          <a:p>
            <a:pPr indent="0" lvl="0" marL="0" marR="0" rtl="0" algn="l">
              <a:lnSpc>
                <a:spcPct val="90000"/>
              </a:lnSpc>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3F3F3F"/>
              </a:solidFill>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p:txBody>
      </p:sp>
      <p:sp>
        <p:nvSpPr>
          <p:cNvPr id="536" name="Google Shape;536;p6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7"/>
          <p:cNvSpPr txBox="1"/>
          <p:nvPr>
            <p:ph type="title"/>
          </p:nvPr>
        </p:nvSpPr>
        <p:spPr>
          <a:xfrm>
            <a:off x="838200" y="2127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Salary Negotiation</a:t>
            </a:r>
            <a:endParaRPr>
              <a:latin typeface="Roboto"/>
              <a:ea typeface="Roboto"/>
              <a:cs typeface="Roboto"/>
              <a:sym typeface="Roboto"/>
            </a:endParaRPr>
          </a:p>
        </p:txBody>
      </p:sp>
      <p:sp>
        <p:nvSpPr>
          <p:cNvPr id="543" name="Google Shape;543;p67"/>
          <p:cNvSpPr txBox="1"/>
          <p:nvPr>
            <p:ph idx="1" type="body"/>
          </p:nvPr>
        </p:nvSpPr>
        <p:spPr>
          <a:xfrm>
            <a:off x="838200" y="1560050"/>
            <a:ext cx="10515600" cy="4351200"/>
          </a:xfrm>
          <a:prstGeom prst="rect">
            <a:avLst/>
          </a:prstGeom>
        </p:spPr>
        <p:txBody>
          <a:bodyPr anchorCtr="0" anchor="t" bIns="45700" lIns="91425" spcFirstLastPara="1" rIns="91425" wrap="square" tIns="45700">
            <a:noAutofit/>
          </a:bodyPr>
          <a:lstStyle/>
          <a:p>
            <a:pPr indent="-355600" lvl="0" marL="4572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Keep in mind that employers have a budget and its ok to ask what that is!</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lang="en-AU" sz="2000">
                <a:solidFill>
                  <a:srgbClr val="000000"/>
                </a:solidFill>
                <a:latin typeface="Roboto"/>
                <a:ea typeface="Roboto"/>
                <a:cs typeface="Roboto"/>
                <a:sym typeface="Roboto"/>
              </a:rPr>
              <a:t>“What is the budget that you have allocated for this role”</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sz="2000">
              <a:solidFill>
                <a:srgbClr val="000000"/>
              </a:solidFill>
              <a:latin typeface="Roboto"/>
              <a:ea typeface="Roboto"/>
              <a:cs typeface="Roboto"/>
              <a:sym typeface="Roboto"/>
            </a:endParaRPr>
          </a:p>
          <a:p>
            <a:pPr indent="-355600" lvl="0" marL="457200" rtl="0" algn="l">
              <a:spcBef>
                <a:spcPts val="100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Don’t price yourself out of of the market </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Do you research to understand average salaries </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Utilise Recruitment Agencies to do the negotiations on your behalf</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If your working directly with a company and get asked your salary expectations</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lang="en-AU" sz="2000">
                <a:solidFill>
                  <a:srgbClr val="000000"/>
                </a:solidFill>
                <a:latin typeface="Roboto"/>
                <a:ea typeface="Roboto"/>
                <a:cs typeface="Roboto"/>
                <a:sym typeface="Roboto"/>
              </a:rPr>
              <a:t>“I have been exploring opportunities between X &amp; Y however I am negotiable for the right opportunity” </a:t>
            </a:r>
            <a:endParaRPr sz="2000">
              <a:solidFill>
                <a:srgbClr val="000000"/>
              </a:solidFill>
              <a:latin typeface="Roboto"/>
              <a:ea typeface="Roboto"/>
              <a:cs typeface="Roboto"/>
              <a:sym typeface="Roboto"/>
            </a:endParaRPr>
          </a:p>
          <a:p>
            <a:pPr indent="0" lvl="0" marL="0" rtl="0" algn="l">
              <a:spcBef>
                <a:spcPts val="1000"/>
              </a:spcBef>
              <a:spcAft>
                <a:spcPts val="0"/>
              </a:spcAft>
              <a:buNone/>
            </a:pPr>
            <a:r>
              <a:rPr lang="en-AU" sz="2000">
                <a:solidFill>
                  <a:srgbClr val="000000"/>
                </a:solidFill>
                <a:latin typeface="Roboto"/>
                <a:ea typeface="Roboto"/>
                <a:cs typeface="Roboto"/>
                <a:sym typeface="Roboto"/>
              </a:rPr>
              <a:t>“Money is not a key motivator for me in landing a job with X so I would say I am negotiable. What is this the salary aligned to this opportunity”</a:t>
            </a:r>
            <a:endParaRPr sz="2000">
              <a:solidFill>
                <a:srgbClr val="000000"/>
              </a:solidFill>
              <a:latin typeface="Roboto"/>
              <a:ea typeface="Roboto"/>
              <a:cs typeface="Roboto"/>
              <a:sym typeface="Roboto"/>
            </a:endParaRPr>
          </a:p>
          <a:p>
            <a:pPr indent="0" lvl="0" marL="0" rtl="0" algn="l">
              <a:spcBef>
                <a:spcPts val="1000"/>
              </a:spcBef>
              <a:spcAft>
                <a:spcPts val="0"/>
              </a:spcAft>
              <a:buNone/>
            </a:pPr>
            <a:br>
              <a:rPr lang="en-AU" sz="2000">
                <a:solidFill>
                  <a:srgbClr val="000000"/>
                </a:solidFill>
                <a:latin typeface="Roboto"/>
                <a:ea typeface="Roboto"/>
                <a:cs typeface="Roboto"/>
                <a:sym typeface="Roboto"/>
              </a:rPr>
            </a:b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914400" rtl="0" algn="l">
              <a:spcBef>
                <a:spcPts val="1000"/>
              </a:spcBef>
              <a:spcAft>
                <a:spcPts val="0"/>
              </a:spcAft>
              <a:buNone/>
            </a:pPr>
            <a:r>
              <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544" name="Google Shape;544;p6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8"/>
          <p:cNvSpPr txBox="1"/>
          <p:nvPr>
            <p:ph type="title"/>
          </p:nvPr>
        </p:nvSpPr>
        <p:spPr>
          <a:xfrm>
            <a:off x="838200" y="182575"/>
            <a:ext cx="10515600" cy="787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Networking Groups &amp; Events</a:t>
            </a:r>
            <a:endParaRPr/>
          </a:p>
        </p:txBody>
      </p:sp>
      <p:sp>
        <p:nvSpPr>
          <p:cNvPr id="551" name="Google Shape;551;p68"/>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pic>
        <p:nvPicPr>
          <p:cNvPr id="552" name="Google Shape;552;p68"/>
          <p:cNvPicPr preferRelativeResize="0"/>
          <p:nvPr/>
        </p:nvPicPr>
        <p:blipFill rotWithShape="1">
          <a:blip r:embed="rId3">
            <a:alphaModFix/>
          </a:blip>
          <a:srcRect b="17076" l="11537" r="26466" t="17246"/>
          <a:stretch/>
        </p:blipFill>
        <p:spPr>
          <a:xfrm>
            <a:off x="838200" y="1200250"/>
            <a:ext cx="5872426" cy="3537674"/>
          </a:xfrm>
          <a:prstGeom prst="rect">
            <a:avLst/>
          </a:prstGeom>
          <a:noFill/>
          <a:ln>
            <a:noFill/>
          </a:ln>
        </p:spPr>
      </p:pic>
      <p:sp>
        <p:nvSpPr>
          <p:cNvPr id="553" name="Google Shape;553;p68"/>
          <p:cNvSpPr/>
          <p:nvPr/>
        </p:nvSpPr>
        <p:spPr>
          <a:xfrm>
            <a:off x="4924100" y="4070475"/>
            <a:ext cx="630600" cy="4467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4" name="Google Shape;554;p68"/>
          <p:cNvPicPr preferRelativeResize="0"/>
          <p:nvPr/>
        </p:nvPicPr>
        <p:blipFill>
          <a:blip r:embed="rId4">
            <a:alphaModFix/>
          </a:blip>
          <a:stretch>
            <a:fillRect/>
          </a:stretch>
        </p:blipFill>
        <p:spPr>
          <a:xfrm>
            <a:off x="6741176" y="1270000"/>
            <a:ext cx="5146025" cy="2113525"/>
          </a:xfrm>
          <a:prstGeom prst="rect">
            <a:avLst/>
          </a:prstGeom>
          <a:noFill/>
          <a:ln>
            <a:noFill/>
          </a:ln>
        </p:spPr>
      </p:pic>
      <p:sp>
        <p:nvSpPr>
          <p:cNvPr id="555" name="Google Shape;555;p68"/>
          <p:cNvSpPr txBox="1"/>
          <p:nvPr/>
        </p:nvSpPr>
        <p:spPr>
          <a:xfrm>
            <a:off x="6931750" y="4074250"/>
            <a:ext cx="4955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AU" sz="2000">
                <a:latin typeface="Roboto"/>
                <a:ea typeface="Roboto"/>
                <a:cs typeface="Roboto"/>
                <a:sym typeface="Roboto"/>
              </a:rPr>
              <a:t>Meetup.com</a:t>
            </a:r>
            <a:endParaRPr sz="2000">
              <a:latin typeface="Roboto"/>
              <a:ea typeface="Roboto"/>
              <a:cs typeface="Roboto"/>
              <a:sym typeface="Roboto"/>
            </a:endParaRPr>
          </a:p>
          <a:p>
            <a:pPr indent="0" lvl="0" marL="0" rtl="0" algn="l">
              <a:spcBef>
                <a:spcPts val="0"/>
              </a:spcBef>
              <a:spcAft>
                <a:spcPts val="0"/>
              </a:spcAft>
              <a:buNone/>
            </a:pPr>
            <a:r>
              <a:rPr lang="en-AU" sz="2000">
                <a:latin typeface="Roboto"/>
                <a:ea typeface="Roboto"/>
                <a:cs typeface="Roboto"/>
                <a:sym typeface="Roboto"/>
              </a:rPr>
              <a:t>EventBrite</a:t>
            </a:r>
            <a:endParaRPr sz="2000">
              <a:latin typeface="Roboto"/>
              <a:ea typeface="Roboto"/>
              <a:cs typeface="Roboto"/>
              <a:sym typeface="Roboto"/>
            </a:endParaRPr>
          </a:p>
          <a:p>
            <a:pPr indent="0" lvl="0" marL="0" rtl="0" algn="l">
              <a:spcBef>
                <a:spcPts val="0"/>
              </a:spcBef>
              <a:spcAft>
                <a:spcPts val="0"/>
              </a:spcAft>
              <a:buNone/>
            </a:pPr>
            <a:r>
              <a:rPr lang="en-AU" sz="2000">
                <a:latin typeface="Roboto"/>
                <a:ea typeface="Roboto"/>
                <a:cs typeface="Roboto"/>
                <a:sym typeface="Roboto"/>
              </a:rPr>
              <a:t>Company Websites</a:t>
            </a:r>
            <a:endParaRPr sz="2000">
              <a:latin typeface="Roboto"/>
              <a:ea typeface="Roboto"/>
              <a:cs typeface="Roboto"/>
              <a:sym typeface="Roboto"/>
            </a:endParaRPr>
          </a:p>
          <a:p>
            <a:pPr indent="0" lvl="0" marL="0" rtl="0" algn="l">
              <a:spcBef>
                <a:spcPts val="0"/>
              </a:spcBef>
              <a:spcAft>
                <a:spcPts val="0"/>
              </a:spcAft>
              <a:buNone/>
            </a:pPr>
            <a:r>
              <a:rPr lang="en-AU" sz="2000">
                <a:latin typeface="Roboto"/>
                <a:ea typeface="Roboto"/>
                <a:cs typeface="Roboto"/>
                <a:sym typeface="Roboto"/>
              </a:rPr>
              <a:t>Industry Groups / Websites</a:t>
            </a:r>
            <a:endParaRPr sz="2000">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69"/>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Networking / Hiring </a:t>
            </a:r>
            <a:r>
              <a:rPr lang="en-AU">
                <a:latin typeface="Roboto"/>
                <a:ea typeface="Roboto"/>
                <a:cs typeface="Roboto"/>
                <a:sym typeface="Roboto"/>
              </a:rPr>
              <a:t>Events</a:t>
            </a:r>
            <a:endParaRPr>
              <a:latin typeface="Roboto"/>
              <a:ea typeface="Roboto"/>
              <a:cs typeface="Roboto"/>
              <a:sym typeface="Roboto"/>
            </a:endParaRPr>
          </a:p>
        </p:txBody>
      </p:sp>
      <p:sp>
        <p:nvSpPr>
          <p:cNvPr id="562" name="Google Shape;562;p69"/>
          <p:cNvSpPr txBox="1"/>
          <p:nvPr>
            <p:ph idx="1" type="body"/>
          </p:nvPr>
        </p:nvSpPr>
        <p:spPr>
          <a:xfrm>
            <a:off x="838200" y="15913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Clr>
                <a:srgbClr val="000000"/>
              </a:buClr>
              <a:buSzPts val="1800"/>
              <a:buFont typeface="Roboto"/>
              <a:buChar char="•"/>
            </a:pPr>
            <a:r>
              <a:rPr b="1" lang="en-AU" sz="2000">
                <a:highlight>
                  <a:srgbClr val="FCFCFC"/>
                </a:highlight>
                <a:latin typeface="Roboto"/>
                <a:ea typeface="Roboto"/>
                <a:cs typeface="Roboto"/>
                <a:sym typeface="Roboto"/>
              </a:rPr>
              <a:t>Dress to impress</a:t>
            </a:r>
            <a:r>
              <a:rPr lang="en-AU" sz="1150">
                <a:highlight>
                  <a:srgbClr val="FCFCFC"/>
                </a:highlight>
                <a:latin typeface="Roboto"/>
                <a:ea typeface="Roboto"/>
                <a:cs typeface="Roboto"/>
                <a:sym typeface="Roboto"/>
              </a:rPr>
              <a:t> - Consider Networking Events a prospective interview.</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Clr>
                <a:srgbClr val="000000"/>
              </a:buClr>
              <a:buSzPts val="1800"/>
              <a:buFont typeface="Roboto"/>
              <a:buChar char="•"/>
            </a:pPr>
            <a:r>
              <a:rPr b="1" lang="en-AU" sz="2000">
                <a:highlight>
                  <a:srgbClr val="FCFCFC"/>
                </a:highlight>
                <a:latin typeface="Roboto"/>
                <a:ea typeface="Roboto"/>
                <a:cs typeface="Roboto"/>
                <a:sym typeface="Roboto"/>
              </a:rPr>
              <a:t>Be yourself</a:t>
            </a:r>
            <a:r>
              <a:rPr lang="en-AU" sz="1150">
                <a:highlight>
                  <a:srgbClr val="FCFCFC"/>
                </a:highlight>
                <a:latin typeface="Roboto"/>
                <a:ea typeface="Roboto"/>
                <a:cs typeface="Roboto"/>
                <a:sym typeface="Roboto"/>
              </a:rPr>
              <a:t> -  Networking events are meant as jumping-off points for relationship building. </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Clr>
                <a:srgbClr val="000000"/>
              </a:buClr>
              <a:buSzPts val="1800"/>
              <a:buFont typeface="Roboto"/>
              <a:buChar char="•"/>
            </a:pPr>
            <a:r>
              <a:rPr b="1" lang="en-AU" sz="2000">
                <a:highlight>
                  <a:srgbClr val="FCFCFC"/>
                </a:highlight>
                <a:latin typeface="Roboto"/>
                <a:ea typeface="Roboto"/>
                <a:cs typeface="Roboto"/>
                <a:sym typeface="Roboto"/>
              </a:rPr>
              <a:t>Introduce yourself to the organizer</a:t>
            </a:r>
            <a:r>
              <a:rPr b="1" lang="en-AU" sz="1150">
                <a:highlight>
                  <a:srgbClr val="FCFCFC"/>
                </a:highlight>
                <a:latin typeface="Roboto"/>
                <a:ea typeface="Roboto"/>
                <a:cs typeface="Roboto"/>
                <a:sym typeface="Roboto"/>
              </a:rPr>
              <a:t> </a:t>
            </a:r>
            <a:r>
              <a:rPr lang="en-AU" sz="1150">
                <a:highlight>
                  <a:srgbClr val="FCFCFC"/>
                </a:highlight>
                <a:latin typeface="Roboto"/>
                <a:ea typeface="Roboto"/>
                <a:cs typeface="Roboto"/>
                <a:sym typeface="Roboto"/>
              </a:rPr>
              <a:t>- A great way to get to know  who is involved and get  introduced to others </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Clr>
                <a:srgbClr val="000000"/>
              </a:buClr>
              <a:buSzPts val="1800"/>
              <a:buFont typeface="Roboto"/>
              <a:buChar char="•"/>
            </a:pPr>
            <a:r>
              <a:rPr b="1" lang="en-AU" sz="2000">
                <a:highlight>
                  <a:srgbClr val="FCFCFC"/>
                </a:highlight>
                <a:latin typeface="Roboto"/>
                <a:ea typeface="Roboto"/>
                <a:cs typeface="Roboto"/>
                <a:sym typeface="Roboto"/>
              </a:rPr>
              <a:t>Ask great questions</a:t>
            </a:r>
            <a:r>
              <a:rPr lang="en-AU" sz="2000">
                <a:highlight>
                  <a:srgbClr val="FCFCFC"/>
                </a:highlight>
                <a:latin typeface="Roboto"/>
                <a:ea typeface="Roboto"/>
                <a:cs typeface="Roboto"/>
                <a:sym typeface="Roboto"/>
              </a:rPr>
              <a:t> </a:t>
            </a:r>
            <a:r>
              <a:rPr lang="en-AU" sz="1150">
                <a:highlight>
                  <a:srgbClr val="FCFCFC"/>
                </a:highlight>
                <a:latin typeface="Roboto"/>
                <a:ea typeface="Roboto"/>
                <a:cs typeface="Roboto"/>
                <a:sym typeface="Roboto"/>
              </a:rPr>
              <a:t>- The only way to get to know someone else is to ask them genuine and thoughtful questions</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Clr>
                <a:srgbClr val="000000"/>
              </a:buClr>
              <a:buSzPts val="1800"/>
              <a:buFont typeface="Roboto"/>
              <a:buChar char="•"/>
            </a:pPr>
            <a:r>
              <a:rPr b="1" lang="en-AU" sz="2000">
                <a:highlight>
                  <a:srgbClr val="FCFCFC"/>
                </a:highlight>
                <a:latin typeface="Roboto"/>
                <a:ea typeface="Roboto"/>
                <a:cs typeface="Roboto"/>
                <a:sym typeface="Roboto"/>
              </a:rPr>
              <a:t>Be engaged </a:t>
            </a:r>
            <a:r>
              <a:rPr lang="en-AU" sz="1150">
                <a:highlight>
                  <a:srgbClr val="FCFCFC"/>
                </a:highlight>
                <a:latin typeface="Roboto"/>
                <a:ea typeface="Roboto"/>
                <a:cs typeface="Roboto"/>
                <a:sym typeface="Roboto"/>
              </a:rPr>
              <a:t>- . Keep eye contact with your conversation partner. Nod your head. Consider your body Language</a:t>
            </a:r>
            <a:endParaRPr sz="1150">
              <a:highlight>
                <a:srgbClr val="FCFCFC"/>
              </a:highlight>
              <a:latin typeface="Roboto"/>
              <a:ea typeface="Roboto"/>
              <a:cs typeface="Roboto"/>
              <a:sym typeface="Roboto"/>
            </a:endParaRPr>
          </a:p>
          <a:p>
            <a:pPr indent="-342900" lvl="0" marL="457200" marR="647700" rtl="0" algn="l">
              <a:lnSpc>
                <a:spcPct val="204545"/>
              </a:lnSpc>
              <a:spcBef>
                <a:spcPts val="0"/>
              </a:spcBef>
              <a:spcAft>
                <a:spcPts val="0"/>
              </a:spcAft>
              <a:buSzPts val="1800"/>
              <a:buFont typeface="Roboto"/>
              <a:buChar char="•"/>
            </a:pPr>
            <a:r>
              <a:rPr b="1" lang="en-AU" sz="2000">
                <a:highlight>
                  <a:srgbClr val="FCFCFC"/>
                </a:highlight>
                <a:latin typeface="Roboto"/>
                <a:ea typeface="Roboto"/>
                <a:cs typeface="Roboto"/>
                <a:sym typeface="Roboto"/>
              </a:rPr>
              <a:t>LinkedIn </a:t>
            </a:r>
            <a:r>
              <a:rPr lang="en-AU" sz="1150">
                <a:highlight>
                  <a:srgbClr val="FCFCFC"/>
                </a:highlight>
                <a:latin typeface="Roboto"/>
                <a:ea typeface="Roboto"/>
                <a:cs typeface="Roboto"/>
                <a:sym typeface="Roboto"/>
              </a:rPr>
              <a:t>- Ask to connect with them on LinkedIn</a:t>
            </a:r>
            <a:endParaRPr sz="1150">
              <a:highlight>
                <a:srgbClr val="FCFCFC"/>
              </a:highlight>
              <a:latin typeface="Roboto"/>
              <a:ea typeface="Roboto"/>
              <a:cs typeface="Roboto"/>
              <a:sym typeface="Roboto"/>
            </a:endParaRPr>
          </a:p>
          <a:p>
            <a:pPr indent="-355600" lvl="0" marL="457200" marR="647700" rtl="0" algn="l">
              <a:lnSpc>
                <a:spcPct val="204545"/>
              </a:lnSpc>
              <a:spcBef>
                <a:spcPts val="0"/>
              </a:spcBef>
              <a:spcAft>
                <a:spcPts val="0"/>
              </a:spcAft>
              <a:buSzPts val="2000"/>
              <a:buFont typeface="Roboto"/>
              <a:buChar char="•"/>
            </a:pPr>
            <a:r>
              <a:rPr b="1" lang="en-AU" sz="2000">
                <a:highlight>
                  <a:srgbClr val="FCFCFC"/>
                </a:highlight>
                <a:latin typeface="Roboto"/>
                <a:ea typeface="Roboto"/>
                <a:cs typeface="Roboto"/>
                <a:sym typeface="Roboto"/>
              </a:rPr>
              <a:t>Update your Job Tracking Sheet </a:t>
            </a:r>
            <a:r>
              <a:rPr lang="en-AU" sz="1100">
                <a:highlight>
                  <a:srgbClr val="FCFCFC"/>
                </a:highlight>
                <a:latin typeface="Roboto"/>
                <a:ea typeface="Roboto"/>
                <a:cs typeface="Roboto"/>
                <a:sym typeface="Roboto"/>
              </a:rPr>
              <a:t>- Note the event. The people you have met / companies they work for</a:t>
            </a:r>
            <a:endParaRPr sz="1100">
              <a:highlight>
                <a:srgbClr val="FCFCFC"/>
              </a:highlight>
              <a:latin typeface="Roboto"/>
              <a:ea typeface="Roboto"/>
              <a:cs typeface="Roboto"/>
              <a:sym typeface="Roboto"/>
            </a:endParaRPr>
          </a:p>
          <a:p>
            <a:pPr indent="0" lvl="0" marL="0" marR="647700" rtl="0" algn="l">
              <a:lnSpc>
                <a:spcPct val="204545"/>
              </a:lnSpc>
              <a:spcBef>
                <a:spcPts val="0"/>
              </a:spcBef>
              <a:spcAft>
                <a:spcPts val="0"/>
              </a:spcAft>
              <a:buNone/>
            </a:pPr>
            <a:r>
              <a:t/>
            </a:r>
            <a:endParaRPr sz="1350">
              <a:highlight>
                <a:srgbClr val="FCFCFC"/>
              </a:highlight>
              <a:latin typeface="Georgia"/>
              <a:ea typeface="Georgia"/>
              <a:cs typeface="Georgia"/>
              <a:sym typeface="Georgia"/>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563" name="Google Shape;563;p6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42051" y="275499"/>
            <a:ext cx="8440500" cy="13026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t>By the end of this first session you will have …..</a:t>
            </a:r>
            <a:endParaRPr/>
          </a:p>
        </p:txBody>
      </p:sp>
      <p:sp>
        <p:nvSpPr>
          <p:cNvPr id="164" name="Google Shape;164;p25"/>
          <p:cNvSpPr txBox="1"/>
          <p:nvPr>
            <p:ph idx="1" type="body"/>
          </p:nvPr>
        </p:nvSpPr>
        <p:spPr>
          <a:xfrm>
            <a:off x="3142051" y="1745524"/>
            <a:ext cx="8440500" cy="4827600"/>
          </a:xfrm>
          <a:prstGeom prst="rect">
            <a:avLst/>
          </a:prstGeom>
        </p:spPr>
        <p:txBody>
          <a:bodyPr anchorCtr="0" anchor="t" bIns="45675" lIns="45675" spcFirstLastPara="1" rIns="45675" wrap="square" tIns="45675">
            <a:noAutofit/>
          </a:bodyPr>
          <a:lstStyle/>
          <a:p>
            <a:pPr indent="0" lvl="0" marL="0" rtl="0" algn="l">
              <a:spcBef>
                <a:spcPts val="1000"/>
              </a:spcBef>
              <a:spcAft>
                <a:spcPts val="0"/>
              </a:spcAft>
              <a:buClr>
                <a:schemeClr val="dk1"/>
              </a:buClr>
              <a:buSzPts val="1100"/>
              <a:buFont typeface="Arial"/>
              <a:buNone/>
            </a:pPr>
            <a:r>
              <a:t/>
            </a:r>
            <a:endParaRPr sz="2000">
              <a:solidFill>
                <a:srgbClr val="222222"/>
              </a:solidFill>
              <a:latin typeface="Roboto"/>
              <a:ea typeface="Roboto"/>
              <a:cs typeface="Roboto"/>
              <a:sym typeface="Roboto"/>
            </a:endParaRPr>
          </a:p>
          <a:p>
            <a:pPr indent="-355600" lvl="0" marL="596900" rtl="0" algn="l">
              <a:lnSpc>
                <a:spcPct val="115000"/>
              </a:lnSpc>
              <a:spcBef>
                <a:spcPts val="120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Signed up to the IOD jobs board</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Written s professional summary using the BAGS framework</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Add skills to your linkedin</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Add your Professional Certificate with IOD </a:t>
            </a:r>
            <a:r>
              <a:rPr lang="en-AU" sz="2000">
                <a:solidFill>
                  <a:srgbClr val="222222"/>
                </a:solidFill>
                <a:latin typeface="Roboto"/>
                <a:ea typeface="Roboto"/>
                <a:cs typeface="Roboto"/>
                <a:sym typeface="Roboto"/>
              </a:rPr>
              <a:t>to your linkedin</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Connected with all Peers in the class on </a:t>
            </a:r>
            <a:r>
              <a:rPr lang="en-AU" sz="2000">
                <a:solidFill>
                  <a:srgbClr val="222222"/>
                </a:solidFill>
                <a:latin typeface="Roboto"/>
                <a:ea typeface="Roboto"/>
                <a:cs typeface="Roboto"/>
                <a:sym typeface="Roboto"/>
              </a:rPr>
              <a:t>your linkedin</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Endorse all Peers in the class for the course related skills</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Add your current CV and cover letter in the JO folder</a:t>
            </a:r>
            <a:endParaRPr sz="2000">
              <a:solidFill>
                <a:srgbClr val="222222"/>
              </a:solidFill>
              <a:latin typeface="Roboto"/>
              <a:ea typeface="Roboto"/>
              <a:cs typeface="Roboto"/>
              <a:sym typeface="Roboto"/>
            </a:endParaRPr>
          </a:p>
          <a:p>
            <a:pPr indent="-355600" lvl="0" marL="596900" rtl="0" algn="l">
              <a:lnSpc>
                <a:spcPct val="115000"/>
              </a:lnSpc>
              <a:spcBef>
                <a:spcPts val="0"/>
              </a:spcBef>
              <a:spcAft>
                <a:spcPts val="0"/>
              </a:spcAft>
              <a:buClr>
                <a:srgbClr val="222222"/>
              </a:buClr>
              <a:buSzPts val="2000"/>
              <a:buFont typeface="Roboto"/>
              <a:buChar char="●"/>
            </a:pPr>
            <a:r>
              <a:rPr lang="en-AU" sz="2000">
                <a:solidFill>
                  <a:srgbClr val="222222"/>
                </a:solidFill>
                <a:latin typeface="Roboto"/>
                <a:ea typeface="Roboto"/>
                <a:cs typeface="Roboto"/>
                <a:sym typeface="Roboto"/>
              </a:rPr>
              <a:t>Start your top 20 employer wishlist  the job tracking sheet</a:t>
            </a:r>
            <a:endParaRPr sz="2000">
              <a:solidFill>
                <a:srgbClr val="222222"/>
              </a:solidFill>
              <a:latin typeface="Roboto"/>
              <a:ea typeface="Roboto"/>
              <a:cs typeface="Roboto"/>
              <a:sym typeface="Roboto"/>
            </a:endParaRPr>
          </a:p>
          <a:p>
            <a:pPr indent="0" lvl="0" marL="0" rtl="0" algn="l">
              <a:spcBef>
                <a:spcPts val="1200"/>
              </a:spcBef>
              <a:spcAft>
                <a:spcPts val="0"/>
              </a:spcAft>
              <a:buNone/>
            </a:pPr>
            <a:r>
              <a:t/>
            </a:r>
            <a:endParaRPr/>
          </a:p>
        </p:txBody>
      </p:sp>
      <p:sp>
        <p:nvSpPr>
          <p:cNvPr id="165" name="Google Shape;165;p25"/>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7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latin typeface="Roboto"/>
                <a:ea typeface="Roboto"/>
                <a:cs typeface="Roboto"/>
                <a:sym typeface="Roboto"/>
              </a:rPr>
              <a:t>Mentors</a:t>
            </a:r>
            <a:endParaRPr>
              <a:latin typeface="Roboto"/>
              <a:ea typeface="Roboto"/>
              <a:cs typeface="Roboto"/>
              <a:sym typeface="Roboto"/>
            </a:endParaRPr>
          </a:p>
        </p:txBody>
      </p:sp>
      <p:sp>
        <p:nvSpPr>
          <p:cNvPr id="570" name="Google Shape;570;p70"/>
          <p:cNvSpPr txBox="1"/>
          <p:nvPr>
            <p:ph idx="1" type="body"/>
          </p:nvPr>
        </p:nvSpPr>
        <p:spPr>
          <a:xfrm>
            <a:off x="838200" y="1847988"/>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AU" sz="2000">
                <a:solidFill>
                  <a:srgbClr val="000000"/>
                </a:solidFill>
                <a:latin typeface="Roboto"/>
                <a:ea typeface="Roboto"/>
                <a:cs typeface="Roboto"/>
                <a:sym typeface="Roboto"/>
              </a:rPr>
              <a:t>Forming a relationship with someone in your industry that has more knowledge and experience that you</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355600" lvl="0" marL="457200" rtl="0" algn="l">
              <a:spcBef>
                <a:spcPts val="1000"/>
              </a:spcBef>
              <a:spcAft>
                <a:spcPts val="0"/>
              </a:spcAft>
              <a:buSzPts val="2000"/>
              <a:buFont typeface="Roboto"/>
              <a:buChar char="•"/>
            </a:pPr>
            <a:r>
              <a:rPr lang="en-AU" sz="2000">
                <a:solidFill>
                  <a:srgbClr val="000000"/>
                </a:solidFill>
                <a:latin typeface="Roboto"/>
                <a:ea typeface="Roboto"/>
                <a:cs typeface="Roboto"/>
                <a:sym typeface="Roboto"/>
              </a:rPr>
              <a:t>The </a:t>
            </a:r>
            <a:r>
              <a:rPr b="1" lang="en-AU" sz="2000">
                <a:solidFill>
                  <a:srgbClr val="000000"/>
                </a:solidFill>
                <a:latin typeface="Roboto"/>
                <a:ea typeface="Roboto"/>
                <a:cs typeface="Roboto"/>
                <a:sym typeface="Roboto"/>
              </a:rPr>
              <a:t>exchange of expert advice,</a:t>
            </a:r>
            <a:r>
              <a:rPr lang="en-AU" sz="2000">
                <a:solidFill>
                  <a:srgbClr val="000000"/>
                </a:solidFill>
                <a:latin typeface="Roboto"/>
                <a:ea typeface="Roboto"/>
                <a:cs typeface="Roboto"/>
                <a:sym typeface="Roboto"/>
              </a:rPr>
              <a:t> and provision of </a:t>
            </a:r>
            <a:r>
              <a:rPr b="1" lang="en-AU" sz="2000">
                <a:solidFill>
                  <a:srgbClr val="1D1FFF"/>
                </a:solidFill>
                <a:latin typeface="Roboto"/>
                <a:ea typeface="Roboto"/>
                <a:cs typeface="Roboto"/>
                <a:sym typeface="Roboto"/>
              </a:rPr>
              <a:t>guidance</a:t>
            </a:r>
            <a:r>
              <a:rPr lang="en-AU" sz="2000">
                <a:solidFill>
                  <a:srgbClr val="000000"/>
                </a:solidFill>
                <a:latin typeface="Roboto"/>
                <a:ea typeface="Roboto"/>
                <a:cs typeface="Roboto"/>
                <a:sym typeface="Roboto"/>
              </a:rPr>
              <a:t>, </a:t>
            </a:r>
            <a:r>
              <a:rPr b="1" lang="en-AU" sz="2000">
                <a:solidFill>
                  <a:srgbClr val="1D1FFF"/>
                </a:solidFill>
                <a:latin typeface="Roboto"/>
                <a:ea typeface="Roboto"/>
                <a:cs typeface="Roboto"/>
                <a:sym typeface="Roboto"/>
              </a:rPr>
              <a:t>emotional</a:t>
            </a:r>
            <a:r>
              <a:rPr lang="en-AU" sz="2000">
                <a:solidFill>
                  <a:srgbClr val="1D1FFF"/>
                </a:solidFill>
                <a:latin typeface="Roboto"/>
                <a:ea typeface="Roboto"/>
                <a:cs typeface="Roboto"/>
                <a:sym typeface="Roboto"/>
              </a:rPr>
              <a:t> </a:t>
            </a:r>
            <a:r>
              <a:rPr b="1" lang="en-AU" sz="2000">
                <a:solidFill>
                  <a:srgbClr val="1D1FFF"/>
                </a:solidFill>
                <a:latin typeface="Roboto"/>
                <a:ea typeface="Roboto"/>
                <a:cs typeface="Roboto"/>
                <a:sym typeface="Roboto"/>
              </a:rPr>
              <a:t>support</a:t>
            </a:r>
            <a:r>
              <a:rPr lang="en-AU" sz="2000">
                <a:solidFill>
                  <a:srgbClr val="000000"/>
                </a:solidFill>
                <a:latin typeface="Roboto"/>
                <a:ea typeface="Roboto"/>
                <a:cs typeface="Roboto"/>
                <a:sym typeface="Roboto"/>
              </a:rPr>
              <a:t>, and </a:t>
            </a:r>
            <a:r>
              <a:rPr b="1" lang="en-AU" sz="2000">
                <a:solidFill>
                  <a:srgbClr val="1D1FFF"/>
                </a:solidFill>
                <a:latin typeface="Roboto"/>
                <a:ea typeface="Roboto"/>
                <a:cs typeface="Roboto"/>
                <a:sym typeface="Roboto"/>
              </a:rPr>
              <a:t>motivation</a:t>
            </a:r>
            <a:r>
              <a:rPr lang="en-AU" sz="2000">
                <a:solidFill>
                  <a:srgbClr val="000000"/>
                </a:solidFill>
                <a:latin typeface="Roboto"/>
                <a:ea typeface="Roboto"/>
                <a:cs typeface="Roboto"/>
                <a:sym typeface="Roboto"/>
              </a:rPr>
              <a:t> from a role model. </a:t>
            </a:r>
            <a:endParaRPr sz="2000">
              <a:solidFill>
                <a:srgbClr val="000000"/>
              </a:solidFill>
              <a:latin typeface="Roboto"/>
              <a:ea typeface="Roboto"/>
              <a:cs typeface="Roboto"/>
              <a:sym typeface="Roboto"/>
            </a:endParaRPr>
          </a:p>
          <a:p>
            <a:pPr indent="-355600" lvl="0" marL="457200" rtl="0" algn="l">
              <a:spcBef>
                <a:spcPts val="0"/>
              </a:spcBef>
              <a:spcAft>
                <a:spcPts val="0"/>
              </a:spcAft>
              <a:buClr>
                <a:srgbClr val="000000"/>
              </a:buClr>
              <a:buSzPts val="2000"/>
              <a:buFont typeface="Roboto"/>
              <a:buChar char="•"/>
            </a:pPr>
            <a:r>
              <a:rPr lang="en-AU" sz="2000">
                <a:solidFill>
                  <a:srgbClr val="000000"/>
                </a:solidFill>
                <a:latin typeface="Roboto"/>
                <a:ea typeface="Roboto"/>
                <a:cs typeface="Roboto"/>
                <a:sym typeface="Roboto"/>
              </a:rPr>
              <a:t>Helps with exploring career pathways, setting professional goals, and </a:t>
            </a:r>
            <a:r>
              <a:rPr b="1" lang="en-AU" sz="2000">
                <a:solidFill>
                  <a:srgbClr val="000000"/>
                </a:solidFill>
                <a:latin typeface="Roboto"/>
                <a:ea typeface="Roboto"/>
                <a:cs typeface="Roboto"/>
                <a:sym typeface="Roboto"/>
              </a:rPr>
              <a:t>developing contacts.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a:p>
            <a:pPr indent="0" lvl="0" marL="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571" name="Google Shape;571;p7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71"/>
          <p:cNvSpPr txBox="1"/>
          <p:nvPr>
            <p:ph type="title"/>
          </p:nvPr>
        </p:nvSpPr>
        <p:spPr>
          <a:xfrm>
            <a:off x="838200" y="365125"/>
            <a:ext cx="10515600" cy="597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AU"/>
              <a:t>Liaising</a:t>
            </a:r>
            <a:r>
              <a:rPr lang="en-AU"/>
              <a:t> with Mentor or Business Contact</a:t>
            </a:r>
            <a:endParaRPr/>
          </a:p>
        </p:txBody>
      </p:sp>
      <p:sp>
        <p:nvSpPr>
          <p:cNvPr id="578" name="Google Shape;578;p71"/>
          <p:cNvSpPr txBox="1"/>
          <p:nvPr>
            <p:ph idx="1" type="body"/>
          </p:nvPr>
        </p:nvSpPr>
        <p:spPr>
          <a:xfrm>
            <a:off x="838200" y="1082675"/>
            <a:ext cx="10515600" cy="52737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AU" sz="1100">
                <a:solidFill>
                  <a:srgbClr val="000000"/>
                </a:solidFill>
                <a:latin typeface="Roboto"/>
                <a:ea typeface="Roboto"/>
                <a:cs typeface="Roboto"/>
                <a:sym typeface="Roboto"/>
              </a:rPr>
              <a:t>Select questions that are appropriate for your target career, stage of decision-making, person you are meeting.</a:t>
            </a:r>
            <a:endParaRPr sz="1100">
              <a:solidFill>
                <a:srgbClr val="000000"/>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AU" sz="1100">
                <a:solidFill>
                  <a:srgbClr val="000000"/>
                </a:solidFill>
                <a:latin typeface="Roboto"/>
                <a:ea typeface="Roboto"/>
                <a:cs typeface="Roboto"/>
                <a:sym typeface="Roboto"/>
              </a:rPr>
              <a:t>Use some of the following questions or make up your own.</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What is a typical day (or week) like for you?					What do you like most about your role?</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What do you like least about your role?					What kinds of problems do you deal with?</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What kinds of decisions do you make?					How does your position fit within the organization/career field/industry?</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How does your job affect your general lifestyle?				What current issues and trends in the field should I know about/be aware of?</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What are some common career paths in this field?	 			What kinds of accomplishments tend to be valued and rewarded in this field?</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How did you become interested in this field?				</a:t>
            </a:r>
            <a:r>
              <a:rPr lang="en-AU" sz="1100">
                <a:solidFill>
                  <a:srgbClr val="000000"/>
                </a:solidFill>
                <a:latin typeface="Roboto"/>
                <a:ea typeface="Roboto"/>
                <a:cs typeface="Roboto"/>
                <a:sym typeface="Roboto"/>
              </a:rPr>
              <a:t>What related fields do you think I should consider looking into?</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solidFill>
                  <a:srgbClr val="000000"/>
                </a:solidFill>
                <a:latin typeface="Roboto"/>
                <a:ea typeface="Roboto"/>
                <a:cs typeface="Roboto"/>
                <a:sym typeface="Roboto"/>
              </a:rPr>
              <a:t>How did you become interested in this field?				How did you begin your career?</a:t>
            </a:r>
            <a:endParaRPr sz="1100">
              <a:solidFill>
                <a:srgbClr val="000000"/>
              </a:solidFill>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How do most people get into this field? 					What are common entry-level jobs?</a:t>
            </a:r>
            <a:endParaRPr sz="1100">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What steps would you recommend I take to prepare to enter this field?	What skills, abilities, and personal attributes are essential to success in your job/this field?</a:t>
            </a:r>
            <a:endParaRPr sz="1100">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Can you recommend trade journals or professional associations? 	What advice would you give someone who is considering this type of job (or field)?</a:t>
            </a:r>
            <a:endParaRPr sz="1100">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If you could do it all over again, would you choose the same path for yourself? If not, what would you change?</a:t>
            </a:r>
            <a:endParaRPr sz="1100">
              <a:latin typeface="Roboto"/>
              <a:ea typeface="Roboto"/>
              <a:cs typeface="Roboto"/>
              <a:sym typeface="Roboto"/>
            </a:endParaRPr>
          </a:p>
          <a:p>
            <a:pPr indent="0" lvl="0" marL="0" rtl="0" algn="l">
              <a:lnSpc>
                <a:spcPct val="115000"/>
              </a:lnSpc>
              <a:spcBef>
                <a:spcPts val="1500"/>
              </a:spcBef>
              <a:spcAft>
                <a:spcPts val="0"/>
              </a:spcAft>
              <a:buNone/>
            </a:pPr>
            <a:r>
              <a:rPr lang="en-AU" sz="1100">
                <a:latin typeface="Roboto"/>
                <a:ea typeface="Roboto"/>
                <a:cs typeface="Roboto"/>
                <a:sym typeface="Roboto"/>
              </a:rPr>
              <a:t>Is there anyone else you would suggest I connect with ?</a:t>
            </a:r>
            <a:endParaRPr sz="1100">
              <a:solidFill>
                <a:srgbClr val="000000"/>
              </a:solidFill>
              <a:latin typeface="Roboto"/>
              <a:ea typeface="Roboto"/>
              <a:cs typeface="Roboto"/>
              <a:sym typeface="Roboto"/>
            </a:endParaRPr>
          </a:p>
          <a:p>
            <a:pPr indent="0" lvl="0" marL="914400" rtl="0" algn="l">
              <a:lnSpc>
                <a:spcPct val="115000"/>
              </a:lnSpc>
              <a:spcBef>
                <a:spcPts val="1500"/>
              </a:spcBef>
              <a:spcAft>
                <a:spcPts val="0"/>
              </a:spcAft>
              <a:buNone/>
            </a:pPr>
            <a:r>
              <a:t/>
            </a:r>
            <a:endParaRPr sz="1100">
              <a:solidFill>
                <a:srgbClr val="000000"/>
              </a:solidFill>
              <a:latin typeface="Roboto"/>
              <a:ea typeface="Roboto"/>
              <a:cs typeface="Roboto"/>
              <a:sym typeface="Roboto"/>
            </a:endParaRPr>
          </a:p>
          <a:p>
            <a:pPr indent="0" lvl="0" marL="0" rtl="0" algn="l">
              <a:spcBef>
                <a:spcPts val="1000"/>
              </a:spcBef>
              <a:spcAft>
                <a:spcPts val="0"/>
              </a:spcAft>
              <a:buNone/>
            </a:pPr>
            <a:r>
              <a:t/>
            </a:r>
            <a:endParaRPr/>
          </a:p>
        </p:txBody>
      </p:sp>
      <p:sp>
        <p:nvSpPr>
          <p:cNvPr id="579" name="Google Shape;579;p7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72"/>
          <p:cNvSpPr txBox="1"/>
          <p:nvPr>
            <p:ph type="title"/>
          </p:nvPr>
        </p:nvSpPr>
        <p:spPr>
          <a:xfrm>
            <a:off x="3142050" y="275500"/>
            <a:ext cx="9261600" cy="13026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latin typeface="Roboto"/>
                <a:ea typeface="Roboto"/>
                <a:cs typeface="Roboto"/>
                <a:sym typeface="Roboto"/>
              </a:rPr>
              <a:t>Job Application and Event Tracking</a:t>
            </a:r>
            <a:endParaRPr>
              <a:latin typeface="Roboto"/>
              <a:ea typeface="Roboto"/>
              <a:cs typeface="Roboto"/>
              <a:sym typeface="Roboto"/>
            </a:endParaRPr>
          </a:p>
        </p:txBody>
      </p:sp>
      <p:sp>
        <p:nvSpPr>
          <p:cNvPr id="586" name="Google Shape;586;p72"/>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pic>
        <p:nvPicPr>
          <p:cNvPr id="587" name="Google Shape;587;p72"/>
          <p:cNvPicPr preferRelativeResize="0"/>
          <p:nvPr/>
        </p:nvPicPr>
        <p:blipFill>
          <a:blip r:embed="rId3">
            <a:alphaModFix/>
          </a:blip>
          <a:stretch>
            <a:fillRect/>
          </a:stretch>
        </p:blipFill>
        <p:spPr>
          <a:xfrm>
            <a:off x="3282900" y="1578100"/>
            <a:ext cx="8440499" cy="481979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73"/>
          <p:cNvSpPr txBox="1"/>
          <p:nvPr>
            <p:ph type="title"/>
          </p:nvPr>
        </p:nvSpPr>
        <p:spPr>
          <a:xfrm>
            <a:off x="3142051" y="275499"/>
            <a:ext cx="8440500" cy="13026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latin typeface="Roboto"/>
                <a:ea typeface="Roboto"/>
                <a:cs typeface="Roboto"/>
                <a:sym typeface="Roboto"/>
              </a:rPr>
              <a:t>Event Tracking</a:t>
            </a:r>
            <a:endParaRPr>
              <a:latin typeface="Roboto"/>
              <a:ea typeface="Roboto"/>
              <a:cs typeface="Roboto"/>
              <a:sym typeface="Roboto"/>
            </a:endParaRPr>
          </a:p>
        </p:txBody>
      </p:sp>
      <p:sp>
        <p:nvSpPr>
          <p:cNvPr id="594" name="Google Shape;594;p73"/>
          <p:cNvSpPr txBox="1"/>
          <p:nvPr>
            <p:ph idx="1" type="body"/>
          </p:nvPr>
        </p:nvSpPr>
        <p:spPr>
          <a:xfrm>
            <a:off x="3142051" y="1745524"/>
            <a:ext cx="8440500" cy="4827600"/>
          </a:xfrm>
          <a:prstGeom prst="rect">
            <a:avLst/>
          </a:prstGeom>
        </p:spPr>
        <p:txBody>
          <a:bodyPr anchorCtr="0" anchor="t" bIns="45675" lIns="45675" spcFirstLastPara="1" rIns="45675" wrap="square" tIns="45675">
            <a:noAutofit/>
          </a:bodyPr>
          <a:lstStyle/>
          <a:p>
            <a:pPr indent="0" lvl="0" marL="0" rtl="0" algn="l">
              <a:spcBef>
                <a:spcPts val="1000"/>
              </a:spcBef>
              <a:spcAft>
                <a:spcPts val="0"/>
              </a:spcAft>
              <a:buNone/>
            </a:pPr>
            <a:r>
              <a:t/>
            </a:r>
            <a:endParaRPr/>
          </a:p>
        </p:txBody>
      </p:sp>
      <p:sp>
        <p:nvSpPr>
          <p:cNvPr id="595" name="Google Shape;595;p73"/>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pic>
        <p:nvPicPr>
          <p:cNvPr id="596" name="Google Shape;596;p73"/>
          <p:cNvPicPr preferRelativeResize="0"/>
          <p:nvPr/>
        </p:nvPicPr>
        <p:blipFill>
          <a:blip r:embed="rId3">
            <a:alphaModFix/>
          </a:blip>
          <a:stretch>
            <a:fillRect/>
          </a:stretch>
        </p:blipFill>
        <p:spPr>
          <a:xfrm>
            <a:off x="3261275" y="1578100"/>
            <a:ext cx="8488127" cy="482760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74"/>
          <p:cNvSpPr txBox="1"/>
          <p:nvPr>
            <p:ph type="title"/>
          </p:nvPr>
        </p:nvSpPr>
        <p:spPr>
          <a:xfrm>
            <a:off x="3142051" y="275499"/>
            <a:ext cx="8440500" cy="13026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latin typeface="Roboto"/>
                <a:ea typeface="Roboto"/>
                <a:cs typeface="Roboto"/>
                <a:sym typeface="Roboto"/>
              </a:rPr>
              <a:t>Summary </a:t>
            </a:r>
            <a:endParaRPr>
              <a:latin typeface="Roboto"/>
              <a:ea typeface="Roboto"/>
              <a:cs typeface="Roboto"/>
              <a:sym typeface="Roboto"/>
            </a:endParaRPr>
          </a:p>
        </p:txBody>
      </p:sp>
      <p:sp>
        <p:nvSpPr>
          <p:cNvPr id="603" name="Google Shape;603;p74"/>
          <p:cNvSpPr txBox="1"/>
          <p:nvPr>
            <p:ph idx="1" type="body"/>
          </p:nvPr>
        </p:nvSpPr>
        <p:spPr>
          <a:xfrm>
            <a:off x="3142051" y="1440724"/>
            <a:ext cx="8440500" cy="4827600"/>
          </a:xfrm>
          <a:prstGeom prst="rect">
            <a:avLst/>
          </a:prstGeom>
        </p:spPr>
        <p:txBody>
          <a:bodyPr anchorCtr="0" anchor="t" bIns="45675" lIns="45675" spcFirstLastPara="1" rIns="45675" wrap="square" tIns="45675">
            <a:noAutofit/>
          </a:bodyPr>
          <a:lstStyle/>
          <a:p>
            <a:pPr indent="-355600" lvl="0" marL="457200" rtl="0" algn="l">
              <a:spcBef>
                <a:spcPts val="100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What is the Job Outcomes Program and what do I need to do?</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Resume &amp; Cover Letters</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IOD Job Board</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Social Media for Job Searching</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Understanding your Digital Footprint</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LinkedIn Profile</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Job Search Using LinkedIn</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Growing your Network</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Be Proactive - Top 20</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Interview Preparation &amp; Execution</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Dress Code</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Follow up Emails</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Internships &amp; Volunteering</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Salary Negotiation</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Networking &amp; Hiring Events</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Mentors</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AU" sz="2000">
                <a:solidFill>
                  <a:schemeClr val="dk1"/>
                </a:solidFill>
                <a:latin typeface="Roboto"/>
                <a:ea typeface="Roboto"/>
                <a:cs typeface="Roboto"/>
                <a:sym typeface="Roboto"/>
              </a:rPr>
              <a:t>Job and event tracking sheet</a:t>
            </a:r>
            <a:endParaRPr sz="2000">
              <a:solidFill>
                <a:schemeClr val="dk1"/>
              </a:solidFill>
              <a:latin typeface="Roboto"/>
              <a:ea typeface="Roboto"/>
              <a:cs typeface="Roboto"/>
              <a:sym typeface="Roboto"/>
            </a:endParaRPr>
          </a:p>
        </p:txBody>
      </p:sp>
      <p:sp>
        <p:nvSpPr>
          <p:cNvPr id="604" name="Google Shape;604;p74"/>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75"/>
          <p:cNvSpPr txBox="1"/>
          <p:nvPr>
            <p:ph type="title"/>
          </p:nvPr>
        </p:nvSpPr>
        <p:spPr>
          <a:xfrm>
            <a:off x="1267261" y="377099"/>
            <a:ext cx="10709700" cy="1016100"/>
          </a:xfrm>
          <a:prstGeom prst="rect">
            <a:avLst/>
          </a:prstGeom>
        </p:spPr>
        <p:txBody>
          <a:bodyPr anchorCtr="0" anchor="t" bIns="45675" lIns="45675" spcFirstLastPara="1" rIns="45675" wrap="square" tIns="45675">
            <a:noAutofit/>
          </a:bodyPr>
          <a:lstStyle/>
          <a:p>
            <a:pPr indent="0" lvl="0" marL="0" rtl="0" algn="l">
              <a:spcBef>
                <a:spcPts val="0"/>
              </a:spcBef>
              <a:spcAft>
                <a:spcPts val="0"/>
              </a:spcAft>
              <a:buNone/>
            </a:pPr>
            <a:r>
              <a:rPr lang="en-AU"/>
              <a:t>Questions ?</a:t>
            </a:r>
            <a:endParaRPr/>
          </a:p>
        </p:txBody>
      </p:sp>
      <p:sp>
        <p:nvSpPr>
          <p:cNvPr id="611" name="Google Shape;611;p75"/>
          <p:cNvSpPr txBox="1"/>
          <p:nvPr>
            <p:ph idx="12" type="sldNum"/>
          </p:nvPr>
        </p:nvSpPr>
        <p:spPr>
          <a:xfrm>
            <a:off x="167080" y="6334462"/>
            <a:ext cx="426000" cy="485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FFFFFF"/>
              </a:buClr>
              <a:buSzPts val="2500"/>
              <a:buFont typeface="Calibri"/>
              <a:buNone/>
            </a:pPr>
            <a:fld id="{00000000-1234-1234-1234-123412341234}" type="slidenum">
              <a:rPr lang="en-AU"/>
              <a:t>‹#›</a:t>
            </a:fld>
            <a:endParaRPr sz="1200">
              <a:solidFill>
                <a:srgbClr val="888888"/>
              </a:solidFill>
            </a:endParaRPr>
          </a:p>
        </p:txBody>
      </p:sp>
      <p:pic>
        <p:nvPicPr>
          <p:cNvPr id="612" name="Google Shape;612;p75"/>
          <p:cNvPicPr preferRelativeResize="0"/>
          <p:nvPr/>
        </p:nvPicPr>
        <p:blipFill rotWithShape="1">
          <a:blip r:embed="rId3">
            <a:alphaModFix/>
          </a:blip>
          <a:srcRect b="0" l="11612" r="20155" t="0"/>
          <a:stretch/>
        </p:blipFill>
        <p:spPr>
          <a:xfrm>
            <a:off x="1267250" y="1583400"/>
            <a:ext cx="3777804" cy="3691200"/>
          </a:xfrm>
          <a:prstGeom prst="rect">
            <a:avLst/>
          </a:prstGeom>
          <a:noFill/>
          <a:ln>
            <a:noFill/>
          </a:ln>
        </p:spPr>
      </p:pic>
      <p:sp>
        <p:nvSpPr>
          <p:cNvPr id="613" name="Google Shape;613;p75"/>
          <p:cNvSpPr txBox="1"/>
          <p:nvPr/>
        </p:nvSpPr>
        <p:spPr>
          <a:xfrm>
            <a:off x="5259825" y="1583400"/>
            <a:ext cx="63309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AU" sz="2000">
                <a:solidFill>
                  <a:schemeClr val="dk1"/>
                </a:solidFill>
                <a:latin typeface="Roboto"/>
                <a:ea typeface="Roboto"/>
                <a:cs typeface="Roboto"/>
                <a:sym typeface="Roboto"/>
              </a:rPr>
              <a:t>Jessica Haines</a:t>
            </a:r>
            <a:endParaRPr b="1" sz="2000">
              <a:solidFill>
                <a:schemeClr val="dk1"/>
              </a:solidFill>
              <a:latin typeface="Roboto"/>
              <a:ea typeface="Roboto"/>
              <a:cs typeface="Roboto"/>
              <a:sym typeface="Roboto"/>
            </a:endParaRPr>
          </a:p>
          <a:p>
            <a:pPr indent="0" lvl="0" marL="0" rtl="0" algn="l">
              <a:lnSpc>
                <a:spcPct val="90000"/>
              </a:lnSpc>
              <a:spcBef>
                <a:spcPts val="1000"/>
              </a:spcBef>
              <a:spcAft>
                <a:spcPts val="0"/>
              </a:spcAft>
              <a:buNone/>
            </a:pPr>
            <a:r>
              <a:rPr lang="en-AU" sz="1500">
                <a:solidFill>
                  <a:schemeClr val="dk1"/>
                </a:solidFill>
                <a:latin typeface="Roboto"/>
                <a:ea typeface="Roboto"/>
                <a:cs typeface="Roboto"/>
                <a:sym typeface="Roboto"/>
              </a:rPr>
              <a:t>Head of Talent</a:t>
            </a:r>
            <a:endParaRPr sz="1500">
              <a:solidFill>
                <a:schemeClr val="dk1"/>
              </a:solidFill>
              <a:latin typeface="Roboto"/>
              <a:ea typeface="Roboto"/>
              <a:cs typeface="Roboto"/>
              <a:sym typeface="Roboto"/>
            </a:endParaRPr>
          </a:p>
          <a:p>
            <a:pPr indent="0" lvl="0" marL="0" rtl="0" algn="l">
              <a:lnSpc>
                <a:spcPct val="90000"/>
              </a:lnSpc>
              <a:spcBef>
                <a:spcPts val="1000"/>
              </a:spcBef>
              <a:spcAft>
                <a:spcPts val="0"/>
              </a:spcAft>
              <a:buNone/>
            </a:pPr>
            <a:r>
              <a:rPr lang="en-AU" sz="1500">
                <a:solidFill>
                  <a:schemeClr val="dk1"/>
                </a:solidFill>
                <a:latin typeface="Roboto"/>
                <a:ea typeface="Roboto"/>
                <a:cs typeface="Roboto"/>
                <a:sym typeface="Roboto"/>
              </a:rPr>
              <a:t>Book a meeting: </a:t>
            </a:r>
            <a:r>
              <a:rPr lang="en-AU" sz="1100">
                <a:solidFill>
                  <a:srgbClr val="222222"/>
                </a:solidFill>
                <a:highlight>
                  <a:srgbClr val="FFFFFF"/>
                </a:highlight>
                <a:latin typeface="Roboto"/>
                <a:ea typeface="Roboto"/>
                <a:cs typeface="Roboto"/>
                <a:sym typeface="Roboto"/>
              </a:rPr>
              <a:t>https://app.hubspot.com/meetings/careers-advisor-iod/job-outcomes-career-coaching-call</a:t>
            </a:r>
            <a:endParaRPr b="1" sz="1100">
              <a:solidFill>
                <a:schemeClr val="dk1"/>
              </a:solidFill>
              <a:latin typeface="Roboto"/>
              <a:ea typeface="Roboto"/>
              <a:cs typeface="Roboto"/>
              <a:sym typeface="Roboto"/>
            </a:endParaRPr>
          </a:p>
        </p:txBody>
      </p:sp>
      <p:sp>
        <p:nvSpPr>
          <p:cNvPr id="614" name="Google Shape;614;p75"/>
          <p:cNvSpPr txBox="1"/>
          <p:nvPr>
            <p:ph idx="1" type="body"/>
          </p:nvPr>
        </p:nvSpPr>
        <p:spPr>
          <a:xfrm>
            <a:off x="1267261" y="1523224"/>
            <a:ext cx="10709700" cy="4721100"/>
          </a:xfrm>
          <a:prstGeom prst="rect">
            <a:avLst/>
          </a:prstGeom>
        </p:spPr>
        <p:txBody>
          <a:bodyPr anchorCtr="0" anchor="t" bIns="45675" lIns="45675" spcFirstLastPara="1" rIns="45675" wrap="square" tIns="45675">
            <a:noAutofit/>
          </a:bodyPr>
          <a:lstStyle/>
          <a:p>
            <a:pPr indent="0" lvl="0" marL="0" rtl="0" algn="l">
              <a:spcBef>
                <a:spcPts val="100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76"/>
          <p:cNvSpPr txBox="1"/>
          <p:nvPr>
            <p:ph type="ctrTitle"/>
          </p:nvPr>
        </p:nvSpPr>
        <p:spPr>
          <a:xfrm>
            <a:off x="1524000" y="1490853"/>
            <a:ext cx="9144000" cy="2387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lang="en-AU">
                <a:solidFill>
                  <a:srgbClr val="1D1FFF"/>
                </a:solidFill>
                <a:latin typeface="Roboto"/>
                <a:ea typeface="Roboto"/>
                <a:cs typeface="Roboto"/>
                <a:sym typeface="Roboto"/>
              </a:rPr>
              <a:t>End of presentation</a:t>
            </a:r>
            <a:endParaRPr>
              <a:solidFill>
                <a:srgbClr val="1D1FFF"/>
              </a:solidFill>
              <a:latin typeface="Roboto"/>
              <a:ea typeface="Roboto"/>
              <a:cs typeface="Roboto"/>
              <a:sym typeface="Roboto"/>
            </a:endParaRPr>
          </a:p>
        </p:txBody>
      </p:sp>
      <p:sp>
        <p:nvSpPr>
          <p:cNvPr id="620" name="Google Shape;620;p7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p>
            <a:pPr indent="-406400" lvl="0" marL="457200" rtl="0" algn="ctr">
              <a:lnSpc>
                <a:spcPct val="90000"/>
              </a:lnSpc>
              <a:spcBef>
                <a:spcPts val="1000"/>
              </a:spcBef>
              <a:spcAft>
                <a:spcPts val="0"/>
              </a:spcAft>
              <a:buClr>
                <a:schemeClr val="dk1"/>
              </a:buClr>
              <a:buSzPts val="2400"/>
              <a:buNone/>
            </a:pPr>
            <a:r>
              <a:rPr lang="en-AU"/>
              <a:t> </a:t>
            </a:r>
            <a:endParaRPr/>
          </a:p>
        </p:txBody>
      </p:sp>
      <p:sp>
        <p:nvSpPr>
          <p:cNvPr id="621" name="Google Shape;621;p7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AU"/>
              <a:t>‹#›</a:t>
            </a:fld>
            <a:endParaRPr/>
          </a:p>
        </p:txBody>
      </p:sp>
      <p:pic>
        <p:nvPicPr>
          <p:cNvPr id="622" name="Google Shape;622;p76"/>
          <p:cNvPicPr preferRelativeResize="0"/>
          <p:nvPr/>
        </p:nvPicPr>
        <p:blipFill rotWithShape="1">
          <a:blip r:embed="rId3">
            <a:alphaModFix/>
          </a:blip>
          <a:srcRect b="0" l="0" r="0" t="0"/>
          <a:stretch/>
        </p:blipFill>
        <p:spPr>
          <a:xfrm>
            <a:off x="197604" y="228600"/>
            <a:ext cx="3088037" cy="14252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
        <p:nvSpPr>
          <p:cNvPr id="172" name="Google Shape;172;p26"/>
          <p:cNvSpPr txBox="1"/>
          <p:nvPr/>
        </p:nvSpPr>
        <p:spPr>
          <a:xfrm>
            <a:off x="3280625" y="4930750"/>
            <a:ext cx="63738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73" name="Google Shape;173;p26"/>
          <p:cNvSpPr txBox="1"/>
          <p:nvPr>
            <p:ph type="title"/>
          </p:nvPr>
        </p:nvSpPr>
        <p:spPr>
          <a:xfrm>
            <a:off x="3142050" y="275500"/>
            <a:ext cx="8440500" cy="7968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t>What is the Job Outcomes Program?</a:t>
            </a:r>
            <a:endParaRPr/>
          </a:p>
        </p:txBody>
      </p:sp>
      <p:sp>
        <p:nvSpPr>
          <p:cNvPr id="174" name="Google Shape;174;p26"/>
          <p:cNvSpPr txBox="1"/>
          <p:nvPr/>
        </p:nvSpPr>
        <p:spPr>
          <a:xfrm>
            <a:off x="3280625" y="1774725"/>
            <a:ext cx="7688400" cy="367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AU" sz="2000">
                <a:solidFill>
                  <a:schemeClr val="dk1"/>
                </a:solidFill>
                <a:latin typeface="Roboto"/>
                <a:ea typeface="Roboto"/>
                <a:cs typeface="Roboto"/>
                <a:sym typeface="Roboto"/>
              </a:rPr>
              <a:t>Job Outcomes Program is an Institute of Data initiative where we provide coaching and guidance to assist our students in securing employment. </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AU" sz="2000">
                <a:solidFill>
                  <a:schemeClr val="dk1"/>
                </a:solidFill>
                <a:latin typeface="Roboto"/>
                <a:ea typeface="Roboto"/>
                <a:cs typeface="Roboto"/>
                <a:sym typeface="Roboto"/>
              </a:rPr>
              <a:t>We offer two in class sessions as well as 1:1 coaching calls that you can book at any time using this link </a:t>
            </a:r>
            <a:r>
              <a:rPr b="1" lang="en-AU" sz="2000">
                <a:solidFill>
                  <a:srgbClr val="0000FF"/>
                </a:solidFill>
                <a:highlight>
                  <a:srgbClr val="FFFFFF"/>
                </a:highlight>
                <a:latin typeface="Roboto"/>
                <a:ea typeface="Roboto"/>
                <a:cs typeface="Roboto"/>
                <a:sym typeface="Roboto"/>
              </a:rPr>
              <a:t>https://app.hubspot.com/meetings/careers-advisor-iod/job-outcomes-career-coaching-call</a:t>
            </a:r>
            <a:endParaRPr b="1" sz="2000">
              <a:solidFill>
                <a:srgbClr val="0000FF"/>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2000">
              <a:solidFill>
                <a:schemeClr val="dk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7"/>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
        <p:nvSpPr>
          <p:cNvPr id="181" name="Google Shape;181;p27"/>
          <p:cNvSpPr txBox="1"/>
          <p:nvPr/>
        </p:nvSpPr>
        <p:spPr>
          <a:xfrm>
            <a:off x="3280625" y="4930750"/>
            <a:ext cx="63738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82" name="Google Shape;182;p27"/>
          <p:cNvSpPr txBox="1"/>
          <p:nvPr>
            <p:ph type="title"/>
          </p:nvPr>
        </p:nvSpPr>
        <p:spPr>
          <a:xfrm>
            <a:off x="3142050" y="275500"/>
            <a:ext cx="8440500" cy="7968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t>What do I need to do?</a:t>
            </a:r>
            <a:endParaRPr/>
          </a:p>
        </p:txBody>
      </p:sp>
      <p:sp>
        <p:nvSpPr>
          <p:cNvPr id="183" name="Google Shape;183;p27"/>
          <p:cNvSpPr txBox="1"/>
          <p:nvPr/>
        </p:nvSpPr>
        <p:spPr>
          <a:xfrm>
            <a:off x="3142050" y="1309400"/>
            <a:ext cx="7688400" cy="509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AU" sz="2000">
                <a:solidFill>
                  <a:schemeClr val="dk1"/>
                </a:solidFill>
                <a:latin typeface="Roboto"/>
                <a:ea typeface="Roboto"/>
                <a:cs typeface="Roboto"/>
                <a:sym typeface="Roboto"/>
              </a:rPr>
              <a:t>In order to achieve your career objectives, we set the same basic activity goals for everyone in the program </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AU" sz="2000">
                <a:solidFill>
                  <a:schemeClr val="dk1"/>
                </a:solidFill>
                <a:latin typeface="Roboto"/>
                <a:ea typeface="Roboto"/>
                <a:cs typeface="Roboto"/>
                <a:sym typeface="Roboto"/>
              </a:rPr>
              <a:t>10+ Job applications per week</a:t>
            </a:r>
            <a:r>
              <a:rPr lang="en-AU" sz="2000">
                <a:solidFill>
                  <a:schemeClr val="dk1"/>
                </a:solidFill>
                <a:latin typeface="Roboto"/>
                <a:ea typeface="Roboto"/>
                <a:cs typeface="Roboto"/>
                <a:sym typeface="Roboto"/>
              </a:rPr>
              <a:t>.  Remember you don't have to be an exact match to apply for a role. If you meet 70% of the requirements apply!</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AU" sz="2000">
                <a:solidFill>
                  <a:schemeClr val="dk1"/>
                </a:solidFill>
                <a:latin typeface="Roboto"/>
                <a:ea typeface="Roboto"/>
                <a:cs typeface="Roboto"/>
                <a:sym typeface="Roboto"/>
              </a:rPr>
              <a:t>4+ events attended per month.</a:t>
            </a:r>
            <a:r>
              <a:rPr lang="en-AU" sz="2000">
                <a:solidFill>
                  <a:schemeClr val="dk1"/>
                </a:solidFill>
                <a:latin typeface="Roboto"/>
                <a:ea typeface="Roboto"/>
                <a:cs typeface="Roboto"/>
                <a:sym typeface="Roboto"/>
              </a:rPr>
              <a:t> In the current market there are a range of online events as well as in person. At these events, you will have the opportunity to meet prospective employers and industry professionals that could support you in your career. </a:t>
            </a:r>
            <a:endParaRPr sz="2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AU" sz="2000">
                <a:solidFill>
                  <a:schemeClr val="dk1"/>
                </a:solidFill>
                <a:latin typeface="Roboto"/>
                <a:ea typeface="Roboto"/>
                <a:cs typeface="Roboto"/>
                <a:sym typeface="Roboto"/>
              </a:rPr>
              <a:t>20+ target employers. </a:t>
            </a:r>
            <a:r>
              <a:rPr lang="en-AU" sz="2000">
                <a:solidFill>
                  <a:schemeClr val="dk1"/>
                </a:solidFill>
                <a:latin typeface="Roboto"/>
                <a:ea typeface="Roboto"/>
                <a:cs typeface="Roboto"/>
                <a:sym typeface="Roboto"/>
              </a:rPr>
              <a:t>Start to build relationships with prospective employers. Create a list of 20 employees that you would like to work for in your Job Outcomes Tracking Sheet and then research key contacts. Additionally you have access to the IOD Industry Database.</a:t>
            </a:r>
            <a:endParaRPr sz="2000">
              <a:solidFill>
                <a:schemeClr val="dk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8"/>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
        <p:nvSpPr>
          <p:cNvPr id="190" name="Google Shape;190;p28"/>
          <p:cNvSpPr txBox="1"/>
          <p:nvPr/>
        </p:nvSpPr>
        <p:spPr>
          <a:xfrm>
            <a:off x="3280625" y="4930750"/>
            <a:ext cx="63738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91" name="Google Shape;191;p28"/>
          <p:cNvSpPr txBox="1"/>
          <p:nvPr>
            <p:ph type="title"/>
          </p:nvPr>
        </p:nvSpPr>
        <p:spPr>
          <a:xfrm>
            <a:off x="3142050" y="275500"/>
            <a:ext cx="8440500" cy="796800"/>
          </a:xfrm>
          <a:prstGeom prst="rect">
            <a:avLst/>
          </a:prstGeom>
        </p:spPr>
        <p:txBody>
          <a:bodyPr anchorCtr="0" anchor="b" bIns="45675" lIns="45675" spcFirstLastPara="1" rIns="45675" wrap="square" tIns="45675">
            <a:noAutofit/>
          </a:bodyPr>
          <a:lstStyle/>
          <a:p>
            <a:pPr indent="0" lvl="0" marL="0" rtl="0" algn="l">
              <a:spcBef>
                <a:spcPts val="0"/>
              </a:spcBef>
              <a:spcAft>
                <a:spcPts val="0"/>
              </a:spcAft>
              <a:buNone/>
            </a:pPr>
            <a:r>
              <a:rPr lang="en-AU"/>
              <a:t>IMDA Job Outcome Examples</a:t>
            </a:r>
            <a:endParaRPr/>
          </a:p>
        </p:txBody>
      </p:sp>
      <p:sp>
        <p:nvSpPr>
          <p:cNvPr id="192" name="Google Shape;192;p28"/>
          <p:cNvSpPr/>
          <p:nvPr/>
        </p:nvSpPr>
        <p:spPr>
          <a:xfrm>
            <a:off x="1408728" y="4923662"/>
            <a:ext cx="1102500" cy="912300"/>
          </a:xfrm>
          <a:prstGeom prst="ellipse">
            <a:avLst/>
          </a:prstGeom>
          <a:solidFill>
            <a:srgbClr val="F2F2F2"/>
          </a:solidFill>
          <a:ln cap="flat" cmpd="sng" w="19050">
            <a:solidFill>
              <a:srgbClr val="FF4600"/>
            </a:solidFill>
            <a:prstDash val="solid"/>
            <a:round/>
            <a:headEnd len="sm" w="sm" type="none"/>
            <a:tailEnd len="sm" w="sm" type="none"/>
          </a:ln>
          <a:effectLst>
            <a:outerShdw blurRad="40000" sx="66000" rotWithShape="0" dir="1200000" dist="23000" sy="66000">
              <a:srgbClr val="000000">
                <a:alpha val="349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13C9DF"/>
              </a:solidFill>
              <a:latin typeface="Arial"/>
              <a:ea typeface="Arial"/>
              <a:cs typeface="Arial"/>
              <a:sym typeface="Arial"/>
            </a:endParaRPr>
          </a:p>
        </p:txBody>
      </p:sp>
      <p:sp>
        <p:nvSpPr>
          <p:cNvPr id="193" name="Google Shape;193;p28"/>
          <p:cNvSpPr/>
          <p:nvPr/>
        </p:nvSpPr>
        <p:spPr>
          <a:xfrm>
            <a:off x="1445665" y="1523250"/>
            <a:ext cx="1102500" cy="912300"/>
          </a:xfrm>
          <a:prstGeom prst="ellipse">
            <a:avLst/>
          </a:prstGeom>
          <a:solidFill>
            <a:srgbClr val="F2F2F2"/>
          </a:solidFill>
          <a:ln cap="flat" cmpd="sng" w="19050">
            <a:solidFill>
              <a:srgbClr val="FF4600"/>
            </a:solidFill>
            <a:prstDash val="solid"/>
            <a:round/>
            <a:headEnd len="sm" w="sm" type="none"/>
            <a:tailEnd len="sm" w="sm" type="none"/>
          </a:ln>
          <a:effectLst>
            <a:outerShdw blurRad="40000" sx="66000" rotWithShape="0" dir="1200000" dist="23000" sy="66000">
              <a:srgbClr val="000000">
                <a:alpha val="349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13C9DF"/>
              </a:solidFill>
              <a:latin typeface="Arial"/>
              <a:ea typeface="Arial"/>
              <a:cs typeface="Arial"/>
              <a:sym typeface="Arial"/>
            </a:endParaRPr>
          </a:p>
        </p:txBody>
      </p:sp>
      <p:sp>
        <p:nvSpPr>
          <p:cNvPr id="194" name="Google Shape;194;p28"/>
          <p:cNvSpPr/>
          <p:nvPr/>
        </p:nvSpPr>
        <p:spPr>
          <a:xfrm>
            <a:off x="1445637" y="2671861"/>
            <a:ext cx="1102500" cy="912300"/>
          </a:xfrm>
          <a:prstGeom prst="ellipse">
            <a:avLst/>
          </a:prstGeom>
          <a:solidFill>
            <a:srgbClr val="F2F2F2"/>
          </a:solidFill>
          <a:ln cap="flat" cmpd="sng" w="19050">
            <a:solidFill>
              <a:srgbClr val="FF4600"/>
            </a:solidFill>
            <a:prstDash val="solid"/>
            <a:round/>
            <a:headEnd len="sm" w="sm" type="none"/>
            <a:tailEnd len="sm" w="sm" type="none"/>
          </a:ln>
          <a:effectLst>
            <a:outerShdw blurRad="40000" sx="66000" rotWithShape="0" dir="1200000" dist="23000" sy="66000">
              <a:srgbClr val="000000">
                <a:alpha val="349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13C9DF"/>
              </a:solidFill>
              <a:latin typeface="Arial"/>
              <a:ea typeface="Arial"/>
              <a:cs typeface="Arial"/>
              <a:sym typeface="Arial"/>
            </a:endParaRPr>
          </a:p>
        </p:txBody>
      </p:sp>
      <p:sp>
        <p:nvSpPr>
          <p:cNvPr id="195" name="Google Shape;195;p28"/>
          <p:cNvSpPr/>
          <p:nvPr/>
        </p:nvSpPr>
        <p:spPr>
          <a:xfrm>
            <a:off x="1396425" y="3774398"/>
            <a:ext cx="1127400" cy="932700"/>
          </a:xfrm>
          <a:prstGeom prst="ellipse">
            <a:avLst/>
          </a:prstGeom>
          <a:solidFill>
            <a:srgbClr val="F2F2F2"/>
          </a:solidFill>
          <a:ln cap="flat" cmpd="sng" w="19050">
            <a:solidFill>
              <a:srgbClr val="FF4600"/>
            </a:solidFill>
            <a:prstDash val="solid"/>
            <a:round/>
            <a:headEnd len="sm" w="sm" type="none"/>
            <a:tailEnd len="sm" w="sm" type="none"/>
          </a:ln>
          <a:effectLst>
            <a:outerShdw blurRad="40000" sx="66000" rotWithShape="0" dir="1200000" dist="23000" sy="66000">
              <a:srgbClr val="000000">
                <a:alpha val="349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13C9DF"/>
              </a:solidFill>
              <a:latin typeface="Arial"/>
              <a:ea typeface="Arial"/>
              <a:cs typeface="Arial"/>
              <a:sym typeface="Arial"/>
            </a:endParaRPr>
          </a:p>
        </p:txBody>
      </p:sp>
      <p:sp>
        <p:nvSpPr>
          <p:cNvPr id="196" name="Google Shape;196;p28"/>
          <p:cNvSpPr txBox="1"/>
          <p:nvPr/>
        </p:nvSpPr>
        <p:spPr>
          <a:xfrm>
            <a:off x="1445601" y="1533490"/>
            <a:ext cx="1102500" cy="902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AU" sz="2000">
                <a:latin typeface="PT Sans"/>
                <a:ea typeface="PT Sans"/>
                <a:cs typeface="PT Sans"/>
                <a:sym typeface="PT Sans"/>
              </a:rPr>
              <a:t>1</a:t>
            </a:r>
            <a:endParaRPr b="1" sz="2300"/>
          </a:p>
        </p:txBody>
      </p:sp>
      <p:sp>
        <p:nvSpPr>
          <p:cNvPr id="197" name="Google Shape;197;p28"/>
          <p:cNvSpPr/>
          <p:nvPr/>
        </p:nvSpPr>
        <p:spPr>
          <a:xfrm>
            <a:off x="3112097" y="1759101"/>
            <a:ext cx="2489100" cy="676500"/>
          </a:xfrm>
          <a:prstGeom prst="homePlate">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198" name="Google Shape;198;p28"/>
          <p:cNvSpPr/>
          <p:nvPr/>
        </p:nvSpPr>
        <p:spPr>
          <a:xfrm>
            <a:off x="5601275" y="1759101"/>
            <a:ext cx="2489100" cy="676500"/>
          </a:xfrm>
          <a:prstGeom prst="chevron">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199" name="Google Shape;199;p28"/>
          <p:cNvSpPr/>
          <p:nvPr/>
        </p:nvSpPr>
        <p:spPr>
          <a:xfrm>
            <a:off x="8505372" y="1646292"/>
            <a:ext cx="2489100" cy="902100"/>
          </a:xfrm>
          <a:prstGeom prst="rightArrowCallout">
            <a:avLst>
              <a:gd fmla="val 25000" name="adj1"/>
              <a:gd fmla="val 25000" name="adj2"/>
              <a:gd fmla="val 25000" name="adj3"/>
              <a:gd fmla="val 64977" name="adj4"/>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AU">
                <a:solidFill>
                  <a:srgbClr val="000000"/>
                </a:solidFill>
                <a:latin typeface="Roboto"/>
                <a:ea typeface="Roboto"/>
                <a:cs typeface="Roboto"/>
                <a:sym typeface="Roboto"/>
              </a:rPr>
              <a:t>Employment Contract &amp; JD</a:t>
            </a:r>
            <a:endParaRPr b="1">
              <a:latin typeface="Roboto"/>
              <a:ea typeface="Roboto"/>
              <a:cs typeface="Roboto"/>
              <a:sym typeface="Roboto"/>
            </a:endParaRPr>
          </a:p>
        </p:txBody>
      </p:sp>
      <p:sp>
        <p:nvSpPr>
          <p:cNvPr id="200" name="Google Shape;200;p28"/>
          <p:cNvSpPr txBox="1"/>
          <p:nvPr/>
        </p:nvSpPr>
        <p:spPr>
          <a:xfrm>
            <a:off x="1445571" y="2680667"/>
            <a:ext cx="1102500" cy="902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AU" sz="2000">
                <a:latin typeface="PT Sans"/>
                <a:ea typeface="PT Sans"/>
                <a:cs typeface="PT Sans"/>
                <a:sym typeface="PT Sans"/>
              </a:rPr>
              <a:t>2</a:t>
            </a:r>
            <a:endParaRPr b="1" sz="2300"/>
          </a:p>
        </p:txBody>
      </p:sp>
      <p:sp>
        <p:nvSpPr>
          <p:cNvPr id="201" name="Google Shape;201;p28"/>
          <p:cNvSpPr txBox="1"/>
          <p:nvPr/>
        </p:nvSpPr>
        <p:spPr>
          <a:xfrm>
            <a:off x="1399344" y="3820457"/>
            <a:ext cx="1102500" cy="902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AU" sz="2000">
                <a:latin typeface="PT Sans"/>
                <a:ea typeface="PT Sans"/>
                <a:cs typeface="PT Sans"/>
                <a:sym typeface="PT Sans"/>
              </a:rPr>
              <a:t>3</a:t>
            </a:r>
            <a:endParaRPr b="1" sz="2300"/>
          </a:p>
        </p:txBody>
      </p:sp>
      <p:sp>
        <p:nvSpPr>
          <p:cNvPr id="202" name="Google Shape;202;p28"/>
          <p:cNvSpPr txBox="1"/>
          <p:nvPr/>
        </p:nvSpPr>
        <p:spPr>
          <a:xfrm>
            <a:off x="1408667" y="4921009"/>
            <a:ext cx="1102500" cy="902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AU" sz="2000">
                <a:latin typeface="PT Sans"/>
                <a:ea typeface="PT Sans"/>
                <a:cs typeface="PT Sans"/>
                <a:sym typeface="PT Sans"/>
              </a:rPr>
              <a:t>4</a:t>
            </a:r>
            <a:endParaRPr b="1" sz="2300"/>
          </a:p>
        </p:txBody>
      </p:sp>
      <p:sp>
        <p:nvSpPr>
          <p:cNvPr id="203" name="Google Shape;203;p28"/>
          <p:cNvSpPr/>
          <p:nvPr/>
        </p:nvSpPr>
        <p:spPr>
          <a:xfrm>
            <a:off x="3112114" y="2892553"/>
            <a:ext cx="2504100" cy="676500"/>
          </a:xfrm>
          <a:prstGeom prst="homePlate">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04" name="Google Shape;204;p28"/>
          <p:cNvSpPr/>
          <p:nvPr/>
        </p:nvSpPr>
        <p:spPr>
          <a:xfrm>
            <a:off x="5616005" y="2892553"/>
            <a:ext cx="2504100" cy="676500"/>
          </a:xfrm>
          <a:prstGeom prst="chevron">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05" name="Google Shape;205;p28"/>
          <p:cNvSpPr/>
          <p:nvPr/>
        </p:nvSpPr>
        <p:spPr>
          <a:xfrm>
            <a:off x="8537267" y="2779745"/>
            <a:ext cx="2504100" cy="902100"/>
          </a:xfrm>
          <a:prstGeom prst="rightArrowCallout">
            <a:avLst>
              <a:gd fmla="val 25000" name="adj1"/>
              <a:gd fmla="val 25000" name="adj2"/>
              <a:gd fmla="val 25000" name="adj3"/>
              <a:gd fmla="val 64977" name="adj4"/>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AU">
                <a:solidFill>
                  <a:srgbClr val="000000"/>
                </a:solidFill>
                <a:latin typeface="Roboto"/>
                <a:ea typeface="Roboto"/>
                <a:cs typeface="Roboto"/>
                <a:sym typeface="Roboto"/>
              </a:rPr>
              <a:t>Client Contracts showing commitment  to industry</a:t>
            </a:r>
            <a:endParaRPr b="1">
              <a:latin typeface="Roboto"/>
              <a:ea typeface="Roboto"/>
              <a:cs typeface="Roboto"/>
              <a:sym typeface="Roboto"/>
            </a:endParaRPr>
          </a:p>
        </p:txBody>
      </p:sp>
      <p:sp>
        <p:nvSpPr>
          <p:cNvPr id="206" name="Google Shape;206;p28"/>
          <p:cNvSpPr/>
          <p:nvPr/>
        </p:nvSpPr>
        <p:spPr>
          <a:xfrm>
            <a:off x="3112114" y="4026006"/>
            <a:ext cx="2504100" cy="676500"/>
          </a:xfrm>
          <a:prstGeom prst="homePlate">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07" name="Google Shape;207;p28"/>
          <p:cNvSpPr/>
          <p:nvPr/>
        </p:nvSpPr>
        <p:spPr>
          <a:xfrm>
            <a:off x="5616005" y="4026006"/>
            <a:ext cx="2504100" cy="676500"/>
          </a:xfrm>
          <a:prstGeom prst="chevron">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08" name="Google Shape;208;p28"/>
          <p:cNvSpPr/>
          <p:nvPr/>
        </p:nvSpPr>
        <p:spPr>
          <a:xfrm>
            <a:off x="8537267" y="3913197"/>
            <a:ext cx="2504100" cy="902100"/>
          </a:xfrm>
          <a:prstGeom prst="rightArrowCallout">
            <a:avLst>
              <a:gd fmla="val 25000" name="adj1"/>
              <a:gd fmla="val 25000" name="adj2"/>
              <a:gd fmla="val 25000" name="adj3"/>
              <a:gd fmla="val 64977" name="adj4"/>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AU">
                <a:solidFill>
                  <a:srgbClr val="000000"/>
                </a:solidFill>
                <a:latin typeface="Roboto"/>
                <a:ea typeface="Roboto"/>
                <a:cs typeface="Roboto"/>
                <a:sym typeface="Roboto"/>
              </a:rPr>
              <a:t>Business Profile on ACRA + 1 Page Consulting Profile</a:t>
            </a:r>
            <a:endParaRPr b="1">
              <a:latin typeface="Roboto"/>
              <a:ea typeface="Roboto"/>
              <a:cs typeface="Roboto"/>
              <a:sym typeface="Roboto"/>
            </a:endParaRPr>
          </a:p>
        </p:txBody>
      </p:sp>
      <p:sp>
        <p:nvSpPr>
          <p:cNvPr id="209" name="Google Shape;209;p28"/>
          <p:cNvSpPr/>
          <p:nvPr/>
        </p:nvSpPr>
        <p:spPr>
          <a:xfrm>
            <a:off x="3112114" y="5159458"/>
            <a:ext cx="2504100" cy="676500"/>
          </a:xfrm>
          <a:prstGeom prst="homePlate">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10" name="Google Shape;210;p28"/>
          <p:cNvSpPr/>
          <p:nvPr/>
        </p:nvSpPr>
        <p:spPr>
          <a:xfrm>
            <a:off x="5616005" y="5159458"/>
            <a:ext cx="2504100" cy="676500"/>
          </a:xfrm>
          <a:prstGeom prst="chevron">
            <a:avLst>
              <a:gd fmla="val 50000" name="adj"/>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Roboto"/>
              <a:ea typeface="Roboto"/>
              <a:cs typeface="Roboto"/>
              <a:sym typeface="Roboto"/>
            </a:endParaRPr>
          </a:p>
        </p:txBody>
      </p:sp>
      <p:sp>
        <p:nvSpPr>
          <p:cNvPr id="211" name="Google Shape;211;p28"/>
          <p:cNvSpPr/>
          <p:nvPr/>
        </p:nvSpPr>
        <p:spPr>
          <a:xfrm>
            <a:off x="8537267" y="5046650"/>
            <a:ext cx="2504100" cy="902100"/>
          </a:xfrm>
          <a:prstGeom prst="rightArrowCallout">
            <a:avLst>
              <a:gd fmla="val 25000" name="adj1"/>
              <a:gd fmla="val 25000" name="adj2"/>
              <a:gd fmla="val 25000" name="adj3"/>
              <a:gd fmla="val 64977" name="adj4"/>
            </a:avLst>
          </a:prstGeom>
          <a:solidFill>
            <a:srgbClr val="E7E6E6"/>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AU">
                <a:solidFill>
                  <a:srgbClr val="000000"/>
                </a:solidFill>
                <a:latin typeface="Roboto"/>
                <a:ea typeface="Roboto"/>
                <a:cs typeface="Roboto"/>
                <a:sym typeface="Roboto"/>
              </a:rPr>
              <a:t>Letter from Employer confirming job change</a:t>
            </a:r>
            <a:endParaRPr b="1">
              <a:solidFill>
                <a:srgbClr val="000000"/>
              </a:solidFill>
              <a:latin typeface="Roboto"/>
              <a:ea typeface="Roboto"/>
              <a:cs typeface="Roboto"/>
              <a:sym typeface="Roboto"/>
            </a:endParaRPr>
          </a:p>
        </p:txBody>
      </p:sp>
      <p:sp>
        <p:nvSpPr>
          <p:cNvPr id="212" name="Google Shape;212;p28"/>
          <p:cNvSpPr txBox="1"/>
          <p:nvPr/>
        </p:nvSpPr>
        <p:spPr>
          <a:xfrm>
            <a:off x="3304798" y="1788075"/>
            <a:ext cx="4785600" cy="65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AU">
                <a:latin typeface="Roboto"/>
                <a:ea typeface="Roboto"/>
                <a:cs typeface="Roboto"/>
                <a:sym typeface="Roboto"/>
              </a:rPr>
              <a:t>Full-time Job	                               5 Days a Week                                   </a:t>
            </a:r>
            <a:endParaRPr b="1">
              <a:latin typeface="Roboto"/>
              <a:ea typeface="Roboto"/>
              <a:cs typeface="Roboto"/>
              <a:sym typeface="Roboto"/>
            </a:endParaRPr>
          </a:p>
        </p:txBody>
      </p:sp>
      <p:sp>
        <p:nvSpPr>
          <p:cNvPr id="213" name="Google Shape;213;p28"/>
          <p:cNvSpPr txBox="1"/>
          <p:nvPr/>
        </p:nvSpPr>
        <p:spPr>
          <a:xfrm>
            <a:off x="3112099" y="2904100"/>
            <a:ext cx="4978200" cy="65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AU">
                <a:latin typeface="Roboto"/>
                <a:ea typeface="Roboto"/>
                <a:cs typeface="Roboto"/>
                <a:sym typeface="Roboto"/>
              </a:rPr>
              <a:t>Contract/ Freelance	                         Multiple Projects                               </a:t>
            </a:r>
            <a:endParaRPr b="1">
              <a:latin typeface="Roboto"/>
              <a:ea typeface="Roboto"/>
              <a:cs typeface="Roboto"/>
              <a:sym typeface="Roboto"/>
            </a:endParaRPr>
          </a:p>
        </p:txBody>
      </p:sp>
      <p:sp>
        <p:nvSpPr>
          <p:cNvPr id="214" name="Google Shape;214;p28"/>
          <p:cNvSpPr txBox="1"/>
          <p:nvPr/>
        </p:nvSpPr>
        <p:spPr>
          <a:xfrm>
            <a:off x="3112099" y="4037550"/>
            <a:ext cx="4978200" cy="65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AU">
                <a:latin typeface="Roboto"/>
                <a:ea typeface="Roboto"/>
                <a:cs typeface="Roboto"/>
                <a:sym typeface="Roboto"/>
              </a:rPr>
              <a:t>Starting a Business	                        In Industry                                          </a:t>
            </a:r>
            <a:endParaRPr b="1">
              <a:latin typeface="Roboto"/>
              <a:ea typeface="Roboto"/>
              <a:cs typeface="Roboto"/>
              <a:sym typeface="Roboto"/>
            </a:endParaRPr>
          </a:p>
        </p:txBody>
      </p:sp>
      <p:sp>
        <p:nvSpPr>
          <p:cNvPr id="215" name="Google Shape;215;p28"/>
          <p:cNvSpPr txBox="1"/>
          <p:nvPr/>
        </p:nvSpPr>
        <p:spPr>
          <a:xfrm>
            <a:off x="3112104" y="5171000"/>
            <a:ext cx="4978200" cy="65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AU">
                <a:latin typeface="Roboto"/>
                <a:ea typeface="Roboto"/>
                <a:cs typeface="Roboto"/>
                <a:sym typeface="Roboto"/>
              </a:rPr>
              <a:t>Job Change	                                   Same Employer                      </a:t>
            </a:r>
            <a:endParaRPr b="1">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idx="1" type="body"/>
          </p:nvPr>
        </p:nvSpPr>
        <p:spPr>
          <a:xfrm>
            <a:off x="3142051" y="1683024"/>
            <a:ext cx="8440500" cy="4827600"/>
          </a:xfrm>
          <a:prstGeom prst="rect">
            <a:avLst/>
          </a:prstGeom>
        </p:spPr>
        <p:txBody>
          <a:bodyPr anchorCtr="0" anchor="t" bIns="45675" lIns="45675" spcFirstLastPara="1" rIns="45675" wrap="square" tIns="45675">
            <a:noAutofit/>
          </a:bodyPr>
          <a:lstStyle/>
          <a:p>
            <a:pPr indent="0" lvl="0" marL="9144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457200" rtl="0" algn="l">
              <a:spcBef>
                <a:spcPts val="1000"/>
              </a:spcBef>
              <a:spcAft>
                <a:spcPts val="0"/>
              </a:spcAft>
              <a:buNone/>
            </a:pPr>
            <a:r>
              <a:rPr lang="en-AU" sz="3600">
                <a:solidFill>
                  <a:srgbClr val="000000"/>
                </a:solidFill>
                <a:latin typeface="Roboto"/>
                <a:ea typeface="Roboto"/>
                <a:cs typeface="Roboto"/>
                <a:sym typeface="Roboto"/>
              </a:rPr>
              <a:t>How long does a hiring manager take to read your resume? </a:t>
            </a:r>
            <a:endParaRPr sz="36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000">
              <a:solidFill>
                <a:srgbClr val="000000"/>
              </a:solidFill>
              <a:latin typeface="Roboto"/>
              <a:ea typeface="Roboto"/>
              <a:cs typeface="Roboto"/>
              <a:sym typeface="Roboto"/>
            </a:endParaRPr>
          </a:p>
          <a:p>
            <a:pPr indent="0" lvl="0" marL="0" rtl="0" algn="l">
              <a:spcBef>
                <a:spcPts val="1000"/>
              </a:spcBef>
              <a:spcAft>
                <a:spcPts val="0"/>
              </a:spcAft>
              <a:buNone/>
            </a:pPr>
            <a:r>
              <a:t/>
            </a:r>
            <a:endParaRPr b="1" sz="2000">
              <a:solidFill>
                <a:srgbClr val="000000"/>
              </a:solidFill>
              <a:latin typeface="Roboto"/>
              <a:ea typeface="Roboto"/>
              <a:cs typeface="Roboto"/>
              <a:sym typeface="Roboto"/>
            </a:endParaRPr>
          </a:p>
          <a:p>
            <a:pPr indent="0" lvl="0" marL="1371600" rtl="0" algn="l">
              <a:spcBef>
                <a:spcPts val="1000"/>
              </a:spcBef>
              <a:spcAft>
                <a:spcPts val="0"/>
              </a:spcAft>
              <a:buNone/>
            </a:pPr>
            <a:r>
              <a:t/>
            </a:r>
            <a:endParaRPr sz="2000">
              <a:solidFill>
                <a:srgbClr val="000000"/>
              </a:solidFill>
              <a:latin typeface="Roboto"/>
              <a:ea typeface="Roboto"/>
              <a:cs typeface="Roboto"/>
              <a:sym typeface="Roboto"/>
            </a:endParaRPr>
          </a:p>
        </p:txBody>
      </p:sp>
      <p:sp>
        <p:nvSpPr>
          <p:cNvPr id="222" name="Google Shape;222;p29"/>
          <p:cNvSpPr txBox="1"/>
          <p:nvPr>
            <p:ph idx="12" type="sldNum"/>
          </p:nvPr>
        </p:nvSpPr>
        <p:spPr>
          <a:xfrm>
            <a:off x="11095216" y="6404312"/>
            <a:ext cx="258600" cy="269100"/>
          </a:xfrm>
          <a:prstGeom prst="rect">
            <a:avLst/>
          </a:prstGeom>
        </p:spPr>
        <p:txBody>
          <a:bodyPr anchorCtr="0" anchor="ctr" bIns="45675" lIns="45675" spcFirstLastPara="1" rIns="45675" wrap="square" tIns="45675">
            <a:noAutofit/>
          </a:bodyPr>
          <a:lstStyle/>
          <a:p>
            <a:pPr indent="0" lvl="0" marL="0" rtl="0" algn="r">
              <a:spcBef>
                <a:spcPts val="0"/>
              </a:spcBef>
              <a:spcAft>
                <a:spcPts val="0"/>
              </a:spcAft>
              <a:buClr>
                <a:srgbClr val="888888"/>
              </a:buClr>
              <a:buSzPts val="1200"/>
              <a:buFont typeface="Calibri"/>
              <a:buNone/>
            </a:pPr>
            <a:fld id="{00000000-1234-1234-1234-123412341234}" type="slidenum">
              <a:rPr lang="en-AU"/>
              <a:t>‹#›</a:t>
            </a:fld>
            <a:endParaRPr/>
          </a:p>
        </p:txBody>
      </p:sp>
      <p:sp>
        <p:nvSpPr>
          <p:cNvPr id="223" name="Google Shape;223;p29"/>
          <p:cNvSpPr txBox="1"/>
          <p:nvPr/>
        </p:nvSpPr>
        <p:spPr>
          <a:xfrm>
            <a:off x="3280625" y="4930750"/>
            <a:ext cx="63738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